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3.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 id="2147485008" r:id="rId2"/>
    <p:sldMasterId id="2147483704" r:id="rId3"/>
    <p:sldMasterId id="2147483855" r:id="rId4"/>
  </p:sldMasterIdLst>
  <p:notesMasterIdLst>
    <p:notesMasterId r:id="rId20"/>
  </p:notesMasterIdLst>
  <p:handoutMasterIdLst>
    <p:handoutMasterId r:id="rId21"/>
  </p:handoutMasterIdLst>
  <p:sldIdLst>
    <p:sldId id="256" r:id="rId5"/>
    <p:sldId id="311" r:id="rId6"/>
    <p:sldId id="359" r:id="rId7"/>
    <p:sldId id="314" r:id="rId8"/>
    <p:sldId id="315" r:id="rId9"/>
    <p:sldId id="316" r:id="rId10"/>
    <p:sldId id="317" r:id="rId11"/>
    <p:sldId id="318" r:id="rId12"/>
    <p:sldId id="319" r:id="rId13"/>
    <p:sldId id="324" r:id="rId14"/>
    <p:sldId id="353" r:id="rId15"/>
    <p:sldId id="328" r:id="rId16"/>
    <p:sldId id="355" r:id="rId17"/>
    <p:sldId id="337" r:id="rId18"/>
    <p:sldId id="298" r:id="rId19"/>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2124"/>
    <a:srgbClr val="2F5994"/>
    <a:srgbClr val="0B5A99"/>
    <a:srgbClr val="216398"/>
    <a:srgbClr val="0078D7"/>
    <a:srgbClr val="69A1C7"/>
    <a:srgbClr val="206296"/>
    <a:srgbClr val="6BA2C9"/>
    <a:srgbClr val="6FA7CD"/>
    <a:srgbClr val="5B99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18" autoAdjust="0"/>
    <p:restoredTop sz="71376" autoAdjust="0"/>
  </p:normalViewPr>
  <p:slideViewPr>
    <p:cSldViewPr snapToGrid="0">
      <p:cViewPr varScale="1">
        <p:scale>
          <a:sx n="60" d="100"/>
          <a:sy n="60" d="100"/>
        </p:scale>
        <p:origin x="1277" y="43"/>
      </p:cViewPr>
      <p:guideLst/>
    </p:cSldViewPr>
  </p:slideViewPr>
  <p:notesTextViewPr>
    <p:cViewPr>
      <p:scale>
        <a:sx n="150" d="100"/>
        <a:sy n="150" d="100"/>
      </p:scale>
      <p:origin x="0" y="0"/>
    </p:cViewPr>
  </p:notesTextViewPr>
  <p:sorterViewPr>
    <p:cViewPr varScale="1">
      <p:scale>
        <a:sx n="1" d="1"/>
        <a:sy n="1" d="1"/>
      </p:scale>
      <p:origin x="0" y="-1709"/>
    </p:cViewPr>
  </p:sorterViewPr>
  <p:notesViewPr>
    <p:cSldViewPr snapToGrid="0">
      <p:cViewPr varScale="1">
        <p:scale>
          <a:sx n="95" d="100"/>
          <a:sy n="95" d="100"/>
        </p:scale>
        <p:origin x="2742"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64F5833-6C60-4082-AD3B-D70721FF8A39}" type="datetimeFigureOut">
              <a:rPr lang="en-US" smtClean="0"/>
              <a:t>9/11/2015</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08EB7A1E-F434-4EAC-AEBD-7592D7920805}" type="slidenum">
              <a:rPr lang="en-US" smtClean="0"/>
              <a:t>‹#›</a:t>
            </a:fld>
            <a:endParaRPr lang="en-US"/>
          </a:p>
        </p:txBody>
      </p:sp>
    </p:spTree>
    <p:extLst>
      <p:ext uri="{BB962C8B-B14F-4D97-AF65-F5344CB8AC3E}">
        <p14:creationId xmlns:p14="http://schemas.microsoft.com/office/powerpoint/2010/main" val="36551800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0.png>
</file>

<file path=ppt/media/image21.jpeg>
</file>

<file path=ppt/media/image22.png>
</file>

<file path=ppt/media/image23.png>
</file>

<file path=ppt/media/image3.png>
</file>

<file path=ppt/media/image4.png>
</file>

<file path=ppt/media/image5.png>
</file>

<file path=ppt/media/image6.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8B2A63B0-0A9F-4A15-A3C9-4160253A81CB}" type="datetimeFigureOut">
              <a:rPr lang="en-US" smtClean="0"/>
              <a:t>9/11/2015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3FAC0659-34C9-4BAF-A7FA-59E8DF72899F}" type="slidenum">
              <a:rPr lang="en-US" smtClean="0"/>
              <a:t>‹#›</a:t>
            </a:fld>
            <a:endParaRPr lang="en-US"/>
          </a:p>
        </p:txBody>
      </p:sp>
    </p:spTree>
    <p:extLst>
      <p:ext uri="{BB962C8B-B14F-4D97-AF65-F5344CB8AC3E}">
        <p14:creationId xmlns:p14="http://schemas.microsoft.com/office/powerpoint/2010/main" val="710535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effective pixel system takes into account a number of factors and allows you to layout your pages without having to adjust for the device type or the physical screen resolution.</a:t>
            </a:r>
          </a:p>
          <a:p>
            <a:r>
              <a:rPr lang="en-GB" dirty="0" smtClean="0"/>
              <a:t>One factor </a:t>
            </a:r>
            <a:r>
              <a:rPr lang="en-GB" baseline="0" dirty="0" smtClean="0"/>
              <a:t>that determines how large the system will render an item on a particular screen is the scaling algorithm. This takes into account the typical viewing distance of a class of device – a phone is typically held close to the eyes, whereas tablets are held further back, PCs/laptops further back again, and Surface Hub is typically viewed across a room. The scaling algorithm ensures that when you size some UI feature using effective pixels, it will have the same perceivable size regardless if which device it is displayed upon.</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2</a:t>
            </a:fld>
            <a:endParaRPr lang="en-US"/>
          </a:p>
        </p:txBody>
      </p:sp>
    </p:spTree>
    <p:extLst>
      <p:ext uri="{BB962C8B-B14F-4D97-AF65-F5344CB8AC3E}">
        <p14:creationId xmlns:p14="http://schemas.microsoft.com/office/powerpoint/2010/main" val="821352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GB" dirty="0" smtClean="0"/>
              <a:t>It should be no surprise that the techniques you should use for XAML pages are exactly the same as those</a:t>
            </a:r>
            <a:r>
              <a:rPr lang="en-GB" baseline="0" dirty="0" smtClean="0"/>
              <a:t> used by web designers to create adaptive web pages. What we have done with Windows 10 is bring adaptive web UI techniques to native XAML apps.</a:t>
            </a:r>
          </a:p>
          <a:p>
            <a:pPr marL="228600" indent="-228600">
              <a:buAutoNum type="arabicPeriod"/>
            </a:pPr>
            <a:r>
              <a:rPr lang="en-GB" baseline="0" dirty="0" smtClean="0"/>
              <a:t>Reposition – You can move blocks of content around on the page. For example, in landscape, you can have islands of content extending across the page horizontally, but in a narrow screen layout, move content so that it is laid out more like a single column.</a:t>
            </a:r>
          </a:p>
          <a:p>
            <a:pPr marL="228600" indent="-228600">
              <a:buAutoNum type="arabicPeriod"/>
            </a:pPr>
            <a:r>
              <a:rPr lang="en-GB" baseline="0" dirty="0" smtClean="0"/>
              <a:t>Resize – You can simply allow content on the page to grow and shrink as the window size changes. Using a Grid with proportional column/row sizes is a great way of achieving this.</a:t>
            </a:r>
          </a:p>
          <a:p>
            <a:pPr marL="228600" indent="-228600">
              <a:buAutoNum type="arabicPeriod"/>
            </a:pPr>
            <a:r>
              <a:rPr lang="en-GB" baseline="0" dirty="0" smtClean="0"/>
              <a:t>Reflow – This means to have text, for example, change from a single column on a narrow screen to span two or more columns on wider screens.</a:t>
            </a:r>
          </a:p>
          <a:p>
            <a:pPr marL="228600" indent="-228600">
              <a:buAutoNum type="arabicPeriod"/>
            </a:pPr>
            <a:r>
              <a:rPr lang="en-GB" baseline="0" dirty="0" smtClean="0"/>
              <a:t>Reveal – here you will show additional content areas as the screen width increases, hide them as the screen width decreases.</a:t>
            </a:r>
          </a:p>
          <a:p>
            <a:pPr marL="228600" indent="-228600">
              <a:buAutoNum type="arabicPeriod"/>
            </a:pPr>
            <a:r>
              <a:rPr lang="en-GB" baseline="0" dirty="0" smtClean="0"/>
              <a:t>Replace – With this technique you replace one layout of some content with a different layout depending on the screen size, to ensure a great, screen-appropriate layout on all screen sizes</a:t>
            </a:r>
          </a:p>
          <a:p>
            <a:pPr marL="228600" indent="-228600">
              <a:buAutoNum type="arabicPeriod"/>
            </a:pPr>
            <a:r>
              <a:rPr lang="en-GB" baseline="0" dirty="0" smtClean="0"/>
              <a:t>Re-architect – When you re-architect, you go for a substantially different layout on different size screens, or on different device families. In XAML terms, this often means to navigate to a specific page for some scenario, such as when running on an Xbox, where the user interactions through a controller may be substantially different to the same app running on a PC or phone.</a:t>
            </a:r>
            <a:endParaRPr lang="en-GB"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9/11/2015 2:16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8513416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many cases, you will use the same display but adapt it using Visual States and – a new feature</a:t>
            </a:r>
            <a:r>
              <a:rPr lang="en-GB" baseline="0" dirty="0" smtClean="0"/>
              <a:t> in UWP XAML - </a:t>
            </a:r>
            <a:r>
              <a:rPr lang="en-GB" dirty="0" smtClean="0"/>
              <a:t>Adaptive Triggers to move content around, or to show/hide bits of content. Another new control, </a:t>
            </a:r>
            <a:r>
              <a:rPr lang="en-GB" dirty="0" err="1" smtClean="0"/>
              <a:t>RelativePanel</a:t>
            </a:r>
            <a:r>
              <a:rPr lang="en-GB" dirty="0" smtClean="0"/>
              <a:t>, is great for repositioning content under the control of Visual States – for example, repositioning the ‘End Call’ button underneath the other control buttons on the phone display shown here.</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12</a:t>
            </a:fld>
            <a:endParaRPr lang="en-US"/>
          </a:p>
        </p:txBody>
      </p:sp>
    </p:spTree>
    <p:extLst>
      <p:ext uri="{BB962C8B-B14F-4D97-AF65-F5344CB8AC3E}">
        <p14:creationId xmlns:p14="http://schemas.microsoft.com/office/powerpoint/2010/main" val="1827581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Also as you design, think of the way the user interacts with </a:t>
            </a:r>
            <a:r>
              <a:rPr lang="en-GB" dirty="0" err="1" smtClean="0"/>
              <a:t>yor</a:t>
            </a:r>
            <a:r>
              <a:rPr lang="en-GB" dirty="0" smtClean="0"/>
              <a:t> app on a particular device. A great example is the calendar app. On a large screen, you will take</a:t>
            </a:r>
            <a:r>
              <a:rPr lang="en-GB" baseline="0" dirty="0" smtClean="0"/>
              <a:t> advantage of the large display area to show a full month date picker, maybe some group selectors, and a rich display such as a full month view.</a:t>
            </a:r>
          </a:p>
          <a:p>
            <a:r>
              <a:rPr lang="en-GB" baseline="0" dirty="0" smtClean="0"/>
              <a:t>On a phone however, the user generally glances at their phone to find out what the next few appointments are that day. The primary usage scenario changes. All the information that is conveyed by the large screen display is still available on the phone, but only by navigating through some additional levels of menu and pages.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13</a:t>
            </a:fld>
            <a:endParaRPr lang="en-US"/>
          </a:p>
        </p:txBody>
      </p:sp>
    </p:spTree>
    <p:extLst>
      <p:ext uri="{BB962C8B-B14F-4D97-AF65-F5344CB8AC3E}">
        <p14:creationId xmlns:p14="http://schemas.microsoft.com/office/powerpoint/2010/main" val="331191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Video – This has audio track.</a:t>
            </a:r>
          </a:p>
          <a:p>
            <a:r>
              <a:rPr lang="en-GB" dirty="0" smtClean="0"/>
              <a:t>Alternatively,</a:t>
            </a:r>
            <a:r>
              <a:rPr lang="en-GB" baseline="0" dirty="0" smtClean="0"/>
              <a:t> turn off sound and make your own spoken commentary over the video.</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3</a:t>
            </a:fld>
            <a:endParaRPr lang="en-US"/>
          </a:p>
        </p:txBody>
      </p:sp>
    </p:spTree>
    <p:extLst>
      <p:ext uri="{BB962C8B-B14F-4D97-AF65-F5344CB8AC3E}">
        <p14:creationId xmlns:p14="http://schemas.microsoft.com/office/powerpoint/2010/main" val="8337646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 you can see, an effective pixel is a logical sizing unit that actually consists of one or more physical pixels.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4</a:t>
            </a:fld>
            <a:endParaRPr lang="en-US"/>
          </a:p>
        </p:txBody>
      </p:sp>
    </p:spTree>
    <p:extLst>
      <p:ext uri="{BB962C8B-B14F-4D97-AF65-F5344CB8AC3E}">
        <p14:creationId xmlns:p14="http://schemas.microsoft.com/office/powerpoint/2010/main" val="42061602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UWP XAML, all sizes are in effective</a:t>
            </a:r>
            <a:r>
              <a:rPr lang="en-GB" baseline="0" dirty="0" smtClean="0"/>
              <a:t> pixels. You can ignore viewing distance, screen resolution – just design in effective pixels, confident that your designs will look appropriate whichever screen they display on.</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5</a:t>
            </a:fld>
            <a:endParaRPr lang="en-US"/>
          </a:p>
        </p:txBody>
      </p:sp>
    </p:spTree>
    <p:extLst>
      <p:ext uri="{BB962C8B-B14F-4D97-AF65-F5344CB8AC3E}">
        <p14:creationId xmlns:p14="http://schemas.microsoft.com/office/powerpoint/2010/main" val="395527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Now let’s consider some guidelines on how to approach</a:t>
            </a:r>
            <a:r>
              <a:rPr lang="en-GB" baseline="0" dirty="0" smtClean="0"/>
              <a:t> the task of creating an adaptive UI that scales well across multiple screen sizes and orientations.</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6</a:t>
            </a:fld>
            <a:endParaRPr lang="en-US"/>
          </a:p>
        </p:txBody>
      </p:sp>
    </p:spTree>
    <p:extLst>
      <p:ext uri="{BB962C8B-B14F-4D97-AF65-F5344CB8AC3E}">
        <p14:creationId xmlns:p14="http://schemas.microsoft.com/office/powerpoint/2010/main" val="281390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you think of the broad range of screen sizes available across all Windows 10 devices, from 4.5” phones up to the 84” Surface Hub, it can seem daunting to create an adaptive UI that will work well across all of</a:t>
            </a:r>
            <a:r>
              <a:rPr lang="en-GB" baseline="0" dirty="0" smtClean="0"/>
              <a:t> these.</a:t>
            </a:r>
          </a:p>
          <a:p>
            <a:endParaRPr lang="en-GB" baseline="0" dirty="0" smtClean="0"/>
          </a:p>
          <a:p>
            <a:r>
              <a:rPr lang="en-GB" baseline="0" dirty="0" smtClean="0"/>
              <a:t>Our advice is to target a few key scenarios:</a:t>
            </a:r>
          </a:p>
          <a:p>
            <a:pPr marL="171450" indent="-171450">
              <a:buFont typeface="Arial" panose="020B0604020202020204" pitchFamily="34" charset="0"/>
              <a:buChar char="•"/>
            </a:pPr>
            <a:r>
              <a:rPr lang="en-GB" baseline="0" dirty="0" smtClean="0"/>
              <a:t>5” phone in portrait</a:t>
            </a:r>
          </a:p>
          <a:p>
            <a:pPr marL="171450" indent="-171450">
              <a:buFont typeface="Arial" panose="020B0604020202020204" pitchFamily="34" charset="0"/>
              <a:buChar char="•"/>
            </a:pPr>
            <a:r>
              <a:rPr lang="en-GB" baseline="0" dirty="0" smtClean="0"/>
              <a:t>8” tablet in portrait and landscape</a:t>
            </a:r>
          </a:p>
          <a:p>
            <a:pPr marL="171450" indent="-171450">
              <a:buFont typeface="Arial" panose="020B0604020202020204" pitchFamily="34" charset="0"/>
              <a:buChar char="•"/>
            </a:pPr>
            <a:r>
              <a:rPr lang="en-GB" baseline="0" dirty="0" smtClean="0"/>
              <a:t>13” laptop/PC in landscape</a:t>
            </a:r>
          </a:p>
          <a:p>
            <a:pPr marL="171450" indent="-171450">
              <a:buFont typeface="Arial" panose="020B0604020202020204" pitchFamily="34" charset="0"/>
              <a:buChar char="•"/>
            </a:pPr>
            <a:endParaRPr lang="en-GB" baseline="0" dirty="0" smtClean="0"/>
          </a:p>
          <a:p>
            <a:pPr marL="0" indent="0">
              <a:buFont typeface="Arial" panose="020B0604020202020204" pitchFamily="34" charset="0"/>
              <a:buNone/>
            </a:pPr>
            <a:r>
              <a:rPr lang="en-GB" baseline="0" dirty="0" smtClean="0"/>
              <a:t>If you focus on these key targets, and use adaptive layout techniques such as Grid layout and controls that can wrap and flow output such as the </a:t>
            </a:r>
            <a:r>
              <a:rPr lang="en-GB" baseline="0" dirty="0" err="1" smtClean="0"/>
              <a:t>TextBlock</a:t>
            </a:r>
            <a:r>
              <a:rPr lang="en-GB" baseline="0" dirty="0" smtClean="0"/>
              <a:t> with Wrapping set to true, then you should find that you will end up with good results across all the targeted devices and also on those intermediaries.</a:t>
            </a:r>
          </a:p>
          <a:p>
            <a:pPr marL="0" indent="0">
              <a:buFont typeface="Arial" panose="020B0604020202020204" pitchFamily="34" charset="0"/>
              <a:buNone/>
            </a:pPr>
            <a:r>
              <a:rPr lang="en-GB" baseline="0" dirty="0" smtClean="0"/>
              <a:t>You can then target additional screens such as large monitors, Surface Hub or Xbox if it makes sense for your app.</a:t>
            </a:r>
          </a:p>
        </p:txBody>
      </p:sp>
      <p:sp>
        <p:nvSpPr>
          <p:cNvPr id="4" name="Slide Number Placeholder 3"/>
          <p:cNvSpPr>
            <a:spLocks noGrp="1"/>
          </p:cNvSpPr>
          <p:nvPr>
            <p:ph type="sldNum" sz="quarter" idx="10"/>
          </p:nvPr>
        </p:nvSpPr>
        <p:spPr/>
        <p:txBody>
          <a:bodyPr/>
          <a:lstStyle/>
          <a:p>
            <a:fld id="{3FAC0659-34C9-4BAF-A7FA-59E8DF72899F}" type="slidenum">
              <a:rPr lang="en-US" smtClean="0"/>
              <a:t>7</a:t>
            </a:fld>
            <a:endParaRPr lang="en-US"/>
          </a:p>
        </p:txBody>
      </p:sp>
    </p:spTree>
    <p:extLst>
      <p:ext uri="{BB962C8B-B14F-4D97-AF65-F5344CB8AC3E}">
        <p14:creationId xmlns:p14="http://schemas.microsoft.com/office/powerpoint/2010/main" val="3516236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 you think about what to show on different screens, you will</a:t>
            </a:r>
            <a:r>
              <a:rPr lang="en-GB" baseline="0" dirty="0" smtClean="0"/>
              <a:t> often decide to show more content on larger displays where screen size is not as constrained as on a small screen such as a phone.</a:t>
            </a:r>
          </a:p>
          <a:p>
            <a:r>
              <a:rPr lang="en-GB" baseline="0" dirty="0" smtClean="0"/>
              <a:t>A great example is the Mail app. On a desktop display, this adopts a three column layout, with a navigation pane on the left, listing to its right and then perhaps something like a preview pane on the right side of the screen.</a:t>
            </a:r>
          </a:p>
          <a:p>
            <a:r>
              <a:rPr lang="en-GB" baseline="0" dirty="0" smtClean="0"/>
              <a:t>As we move down to a phablet or tablet, the layout shrinks to a two-column design. Here, the navigation panel is no longer on the primary layout but has been hidden away and is accessible by a ‘hamburger’ button. The mail listing and the preview pane remains though.</a:t>
            </a:r>
          </a:p>
          <a:p>
            <a:r>
              <a:rPr lang="en-GB" baseline="0" dirty="0" smtClean="0"/>
              <a:t>Move down again to a phone display and now the Mail app shrinks again to a one-column layout. The primary screen shows the mail listing, but then to read a mail message, the user taps on an entry in the list and a new page opens to allow reading of the full message.</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8</a:t>
            </a:fld>
            <a:endParaRPr lang="en-US"/>
          </a:p>
        </p:txBody>
      </p:sp>
    </p:spTree>
    <p:extLst>
      <p:ext uri="{BB962C8B-B14F-4D97-AF65-F5344CB8AC3E}">
        <p14:creationId xmlns:p14="http://schemas.microsoft.com/office/powerpoint/2010/main" val="1498676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Open the built-in Calculator app</a:t>
            </a:r>
            <a:r>
              <a:rPr lang="en-GB" baseline="0" dirty="0" smtClean="0"/>
              <a:t> on a desktop.</a:t>
            </a:r>
          </a:p>
          <a:p>
            <a:r>
              <a:rPr lang="en-GB" baseline="0" dirty="0" smtClean="0"/>
              <a:t>Switch to the scientific layout as this has a richer UI.</a:t>
            </a:r>
          </a:p>
          <a:p>
            <a:r>
              <a:rPr lang="en-GB" baseline="0" dirty="0" smtClean="0"/>
              <a:t>Slowly resize the window, showing how parts of the UI are removed as the window size reduces, and that margins and spacing reduces as the screen gets smaller.</a:t>
            </a:r>
          </a:p>
          <a:p>
            <a:r>
              <a:rPr lang="en-GB" baseline="0" dirty="0" smtClean="0"/>
              <a:t>Point out that on desktop at the narrowest window, effectively what you are looking at is the Phone display layout.</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9</a:t>
            </a:fld>
            <a:endParaRPr lang="en-US"/>
          </a:p>
        </p:txBody>
      </p:sp>
    </p:spTree>
    <p:extLst>
      <p:ext uri="{BB962C8B-B14F-4D97-AF65-F5344CB8AC3E}">
        <p14:creationId xmlns:p14="http://schemas.microsoft.com/office/powerpoint/2010/main" val="2098200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 far, we have identified</a:t>
            </a:r>
            <a:r>
              <a:rPr lang="en-GB" baseline="0" dirty="0" smtClean="0"/>
              <a:t> the need to adjust the content that the user sees on a page according to the size of the display screen. But what techniques should you use for helping to decide what to show and what to hide?</a:t>
            </a:r>
            <a:endParaRPr lang="en-GB" dirty="0"/>
          </a:p>
        </p:txBody>
      </p:sp>
      <p:sp>
        <p:nvSpPr>
          <p:cNvPr id="4" name="Slide Number Placeholder 3"/>
          <p:cNvSpPr>
            <a:spLocks noGrp="1"/>
          </p:cNvSpPr>
          <p:nvPr>
            <p:ph type="sldNum" sz="quarter" idx="10"/>
          </p:nvPr>
        </p:nvSpPr>
        <p:spPr/>
        <p:txBody>
          <a:bodyPr/>
          <a:lstStyle/>
          <a:p>
            <a:fld id="{3FAC0659-34C9-4BAF-A7FA-59E8DF72899F}" type="slidenum">
              <a:rPr lang="en-US" smtClean="0"/>
              <a:t>10</a:t>
            </a:fld>
            <a:endParaRPr lang="en-US"/>
          </a:p>
        </p:txBody>
      </p:sp>
    </p:spTree>
    <p:extLst>
      <p:ext uri="{BB962C8B-B14F-4D97-AF65-F5344CB8AC3E}">
        <p14:creationId xmlns:p14="http://schemas.microsoft.com/office/powerpoint/2010/main" val="1416372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15119895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88414118"/>
      </p:ext>
    </p:extLst>
  </p:cSld>
  <p:clrMapOvr>
    <a:masterClrMapping/>
  </p:clrMapOvr>
  <p:transition>
    <p:fade/>
  </p:transition>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3719085"/>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76884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35825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426899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48046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333333"/>
                    </a:gs>
                    <a:gs pos="100000">
                      <a:srgbClr val="333333"/>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a:stretch>
            <a:fillRect/>
          </a:stretch>
        </p:blipFill>
        <p:spPr>
          <a:xfrm>
            <a:off x="450203" y="3083652"/>
            <a:ext cx="3227129" cy="692057"/>
          </a:xfrm>
          <a:prstGeom prst="rect">
            <a:avLst/>
          </a:prstGeom>
        </p:spPr>
      </p:pic>
    </p:spTree>
    <p:extLst>
      <p:ext uri="{BB962C8B-B14F-4D97-AF65-F5344CB8AC3E}">
        <p14:creationId xmlns:p14="http://schemas.microsoft.com/office/powerpoint/2010/main" val="763236481"/>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3213707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535720379"/>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4960144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2265698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605210767"/>
      </p:ext>
    </p:extLst>
  </p:cSld>
  <p:clrMapOvr>
    <a:masterClrMapping/>
  </p:clrMapOvr>
  <p:transition>
    <p:fade/>
  </p:transition>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7925575"/>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Edit Master text styles</a:t>
            </a:r>
          </a:p>
        </p:txBody>
      </p:sp>
    </p:spTree>
    <p:extLst>
      <p:ext uri="{BB962C8B-B14F-4D97-AF65-F5344CB8AC3E}">
        <p14:creationId xmlns:p14="http://schemas.microsoft.com/office/powerpoint/2010/main" val="2032532893"/>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4229520028"/>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031277975"/>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82560543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99862798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401632331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46448595"/>
      </p:ext>
    </p:extLst>
  </p:cSld>
  <p:clrMapOvr>
    <a:masterClrMapping/>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1335146"/>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08681656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81278130"/>
      </p:ext>
    </p:extLst>
  </p:cSld>
  <p:clrMapOvr>
    <a:masterClrMapping/>
  </p:clrMapOvr>
  <p:transition>
    <p:fade/>
  </p:transition>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352932865"/>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620608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2963800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568737970"/>
      </p:ext>
    </p:extLst>
  </p:cSld>
  <p:clrMapOvr>
    <a:masterClrMapping/>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715948762"/>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1575674048"/>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95395283"/>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596215803"/>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778048651"/>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419592360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06909325"/>
      </p:ext>
    </p:extLst>
  </p:cSld>
  <p:clrMapOvr>
    <a:masterClrMapping/>
  </p:clrMapOvr>
  <p:transition>
    <p:fade/>
  </p:transition>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1137360145"/>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2309095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0597258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768881281"/>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3936340893"/>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40652563"/>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06342100"/>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154887854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8325765"/>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55706084"/>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7860908"/>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3224765"/>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92426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1350846"/>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2015 </a:t>
            </a:r>
            <a:r>
              <a:rPr lang="en-US" sz="686" dirty="0">
                <a:gradFill>
                  <a:gsLst>
                    <a:gs pos="0">
                      <a:srgbClr val="FFFFFF"/>
                    </a:gs>
                    <a:gs pos="100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206540294"/>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205796362"/>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35675971"/>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439223781"/>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8461507"/>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eldia">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863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25054516"/>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5"/>
            <a:ext cx="7171401" cy="896552"/>
          </a:xfrm>
        </p:spPr>
        <p:txBody>
          <a:bodyPr vert="horz" wrap="square" lIns="182880" tIns="146304" rIns="182880" bIns="146304" rtlCol="0" anchor="ctr">
            <a:noAutofit/>
          </a:bodyPr>
          <a:lstStyle>
            <a:lvl1pPr marL="0" indent="0">
              <a:buNone/>
              <a:defRPr lang="en-US" sz="3526"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5328" rtl="0" eaLnBrk="1" latinLnBrk="0" hangingPunct="1">
              <a:spcBef>
                <a:spcPct val="20000"/>
              </a:spcBef>
              <a:spcAft>
                <a:spcPts val="1599"/>
              </a:spcAft>
            </a:pPr>
            <a:r>
              <a:rPr lang="en-US" smtClean="0"/>
              <a:t>Click to edit Master text styles</a:t>
            </a:r>
          </a:p>
        </p:txBody>
      </p:sp>
      <p:sp>
        <p:nvSpPr>
          <p:cNvPr id="6" name="Text Placeholder 8"/>
          <p:cNvSpPr>
            <a:spLocks noGrp="1"/>
          </p:cNvSpPr>
          <p:nvPr>
            <p:ph type="body" sz="quarter" idx="16" hasCustomPrompt="1"/>
          </p:nvPr>
        </p:nvSpPr>
        <p:spPr>
          <a:xfrm>
            <a:off x="269241" y="291070"/>
            <a:ext cx="11653523" cy="896552"/>
          </a:xfrm>
        </p:spPr>
        <p:txBody>
          <a:bodyPr vert="horz" lIns="182880" tIns="146304" rIns="182880" bIns="146304" rtlCol="0" anchor="t">
            <a:noAutofit/>
          </a:bodyPr>
          <a:lstStyle>
            <a:lvl1pPr marL="0" indent="0" algn="l" defTabSz="913521" rtl="0" eaLnBrk="1" latinLnBrk="0" hangingPunct="1">
              <a:lnSpc>
                <a:spcPct val="90000"/>
              </a:lnSpc>
              <a:spcBef>
                <a:spcPct val="0"/>
              </a:spcBef>
              <a:buNone/>
              <a:defRPr lang="en-US" sz="4701"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1" y="1507553"/>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18"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7647"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77202189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1"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3670656267"/>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7346782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screen">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267794" y="6417567"/>
            <a:ext cx="353996" cy="353996"/>
          </a:xfrm>
          <a:prstGeom prst="rect">
            <a:avLst/>
          </a:prstGeom>
        </p:spPr>
      </p:pic>
      <p:sp>
        <p:nvSpPr>
          <p:cNvPr id="5" name="Footer Placeholder 6"/>
          <p:cNvSpPr txBox="1">
            <a:spLocks/>
          </p:cNvSpPr>
          <p:nvPr userDrawn="1"/>
        </p:nvSpPr>
        <p:spPr>
          <a:xfrm>
            <a:off x="10529457"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799" dirty="0" smtClean="0">
                <a:solidFill>
                  <a:srgbClr val="666666"/>
                </a:solidFill>
              </a:rPr>
              <a:t>MICROSOFT CONFIDENTIAL</a:t>
            </a:r>
          </a:p>
        </p:txBody>
      </p:sp>
    </p:spTree>
    <p:extLst>
      <p:ext uri="{BB962C8B-B14F-4D97-AF65-F5344CB8AC3E}">
        <p14:creationId xmlns:p14="http://schemas.microsoft.com/office/powerpoint/2010/main" val="2067341654"/>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8"/>
            <a:ext cx="11653523" cy="2245936"/>
          </a:xfrm>
        </p:spPr>
        <p:txBody>
          <a:bodyPr>
            <a:spAutoFit/>
          </a:bodyPr>
          <a:lstStyle>
            <a:lvl3pPr>
              <a:defRPr sz="2350"/>
            </a:lvl3pPr>
            <a:lvl4pPr>
              <a:defRPr sz="1958"/>
            </a:lvl4pPr>
            <a:lvl5pPr>
              <a:defRPr sz="1958"/>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05620061"/>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screen">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267794" y="6417567"/>
            <a:ext cx="353996" cy="353996"/>
          </a:xfrm>
          <a:prstGeom prst="rect">
            <a:avLst/>
          </a:prstGeom>
        </p:spPr>
      </p:pic>
    </p:spTree>
    <p:extLst>
      <p:ext uri="{BB962C8B-B14F-4D97-AF65-F5344CB8AC3E}">
        <p14:creationId xmlns:p14="http://schemas.microsoft.com/office/powerpoint/2010/main" val="1867116633"/>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5"/>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328"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40" y="1505897"/>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7595674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1" y="1635896"/>
            <a:ext cx="2689275" cy="4931036"/>
          </a:xfrm>
        </p:spPr>
        <p:txBody>
          <a:bodyPr>
            <a:noAutofit/>
          </a:bodyPr>
          <a:lstStyle>
            <a:lvl1pPr marL="335834" indent="-335834">
              <a:buNone/>
              <a:defRPr kumimoji="0" lang="en-US" sz="2351"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328"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999102710"/>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4" y="1635896"/>
            <a:ext cx="8605649" cy="4931036"/>
          </a:xfrm>
        </p:spPr>
        <p:txBody>
          <a:bodyPr wrap="square">
            <a:noAutofit/>
          </a:bodyPr>
          <a:lstStyle>
            <a:lvl3pPr>
              <a:defRPr sz="2351"/>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1" y="1635896"/>
            <a:ext cx="2689275" cy="4931036"/>
          </a:xfrm>
        </p:spPr>
        <p:txBody>
          <a:bodyPr>
            <a:noAutofit/>
          </a:bodyPr>
          <a:lstStyle>
            <a:lvl1pPr marL="0" indent="0">
              <a:buNone/>
              <a:defRPr kumimoji="0" lang="en-US" sz="2351"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328"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3948162144"/>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0"/>
            </a:lvl2pPr>
            <a:lvl3pPr marL="223871" indent="0">
              <a:buNone/>
              <a:defRPr/>
            </a:lvl3pPr>
            <a:lvl4pPr marL="447743" indent="0">
              <a:buNone/>
              <a:defRPr/>
            </a:lvl4pPr>
            <a:lvl5pPr marL="671614"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81195443"/>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15753831"/>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61215"/>
          </a:xfrm>
          <a:noFill/>
        </p:spPr>
        <p:txBody>
          <a:bodyPr tIns="91440" bIns="91440" anchor="t" anchorCtr="0">
            <a:spAutoFit/>
          </a:bodyPr>
          <a:lstStyle>
            <a:lvl1pPr>
              <a:defRPr sz="7051" spc="-99"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407537825"/>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35337622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54117938"/>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15397045"/>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517382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805953"/>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47495871"/>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12975502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19375956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977153" y="3813716"/>
            <a:ext cx="8237697" cy="2497874"/>
          </a:xfrm>
          <a:prstGeom prst="rect">
            <a:avLst/>
          </a:prstGeom>
        </p:spPr>
      </p:pic>
    </p:spTree>
    <p:extLst>
      <p:ext uri="{BB962C8B-B14F-4D97-AF65-F5344CB8AC3E}">
        <p14:creationId xmlns:p14="http://schemas.microsoft.com/office/powerpoint/2010/main" val="138912298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924464"/>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86363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945263037"/>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66185516"/>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552353330"/>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899103762"/>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rgbClr val="00B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50235333"/>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819181002"/>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18699276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845516712"/>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27126325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153286958"/>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191753298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5404635"/>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0536480"/>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7400317"/>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47785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00507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2015 </a:t>
            </a:r>
            <a:r>
              <a:rPr lang="en-US" sz="686" dirty="0">
                <a:gradFill>
                  <a:gsLst>
                    <a:gs pos="0">
                      <a:srgbClr val="FFFFFF"/>
                    </a:gs>
                    <a:gs pos="100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3115768877"/>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79842913"/>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30091794"/>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67019823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501263648"/>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el en objec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074803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67720"/>
            <a:ext cx="11637012" cy="922560"/>
          </a:xfrm>
          <a:prstGeom prst="rect">
            <a:avLst/>
          </a:prstGeom>
        </p:spPr>
        <p:txBody>
          <a:bodyPr anchor="ctr" anchorCtr="0">
            <a:spAutoFit/>
          </a:bodyPr>
          <a:lstStyle>
            <a:lvl1pPr algn="l">
              <a:defRPr sz="5328">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61071436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1139981"/>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133737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774995572"/>
      </p:ext>
    </p:extLst>
  </p:cSld>
  <p:clrMapOvr>
    <a:masterClrMapping/>
  </p:clrMapOvr>
  <p:transition>
    <p:fade/>
  </p:transition>
  <p:timing>
    <p:tnLst>
      <p:par>
        <p:cTn id="1" dur="indefinite" restart="never" nodeType="tmRoot"/>
      </p:par>
    </p:tnLst>
  </p:timing>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40350628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550883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28218975"/>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64277815"/>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itle 3"/>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993828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33679068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_01">
    <p:bg bwMode="ltGray">
      <p:bgPr>
        <a:solidFill>
          <a:schemeClr val="bg1"/>
        </a:solidFill>
        <a:effectLst/>
      </p:bgPr>
    </p:bg>
    <p:spTree>
      <p:nvGrpSpPr>
        <p:cNvPr id="1" name=""/>
        <p:cNvGrpSpPr/>
        <p:nvPr/>
      </p:nvGrpSpPr>
      <p:grpSpPr>
        <a:xfrm>
          <a:off x="0" y="0"/>
          <a:ext cx="0" cy="0"/>
          <a:chOff x="0" y="0"/>
          <a:chExt cx="0" cy="0"/>
        </a:xfrm>
      </p:grpSpPr>
      <p:sp>
        <p:nvSpPr>
          <p:cNvPr id="16" name="Rectangle 15"/>
          <p:cNvSpPr/>
          <p:nvPr userDrawn="1"/>
        </p:nvSpPr>
        <p:spPr bwMode="auto">
          <a:xfrm>
            <a:off x="269239" y="2077800"/>
            <a:ext cx="6274974" cy="3592580"/>
          </a:xfrm>
          <a:prstGeom prst="rect">
            <a:avLst/>
          </a:prstGeom>
          <a:solidFill>
            <a:srgbClr val="FFFFFF">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itle 1"/>
          <p:cNvSpPr>
            <a:spLocks noGrp="1"/>
          </p:cNvSpPr>
          <p:nvPr>
            <p:ph type="title" hasCustomPrompt="1"/>
          </p:nvPr>
        </p:nvSpPr>
        <p:spPr bwMode="black">
          <a:xfrm>
            <a:off x="269302" y="2077814"/>
            <a:ext cx="6276530" cy="1793104"/>
          </a:xfrm>
          <a:noFill/>
        </p:spPr>
        <p:txBody>
          <a:bodyPr lIns="146304" tIns="91440" rIns="146304" bIns="91440" anchor="t" anchorCtr="0"/>
          <a:lstStyle>
            <a:lvl1pPr>
              <a:defRPr sz="5294" spc="-98" baseline="0">
                <a:solidFill>
                  <a:srgbClr val="171717"/>
                </a:solidFill>
              </a:defRPr>
            </a:lvl1pPr>
          </a:lstStyle>
          <a:p>
            <a:r>
              <a:rPr lang="en-US" dirty="0" smtClean="0"/>
              <a:t>Presentation title</a:t>
            </a:r>
            <a:endParaRPr lang="en-US" dirty="0"/>
          </a:p>
        </p:txBody>
      </p:sp>
      <p:sp>
        <p:nvSpPr>
          <p:cNvPr id="18"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7">
                <a:solidFill>
                  <a:srgbClr val="171717"/>
                </a:solidFill>
              </a:defRPr>
            </a:lvl1pPr>
          </a:lstStyle>
          <a:p>
            <a:pPr lvl="0"/>
            <a:r>
              <a:rPr lang="en-US" dirty="0" smtClean="0"/>
              <a:t>Speaker Name</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10354018" y="6146867"/>
            <a:ext cx="1355630" cy="289421"/>
          </a:xfrm>
          <a:prstGeom prst="rect">
            <a:avLst/>
          </a:prstGeom>
          <a:noFill/>
          <a:ln>
            <a:noFill/>
          </a:ln>
        </p:spPr>
      </p:pic>
    </p:spTree>
    <p:extLst>
      <p:ext uri="{BB962C8B-B14F-4D97-AF65-F5344CB8AC3E}">
        <p14:creationId xmlns:p14="http://schemas.microsoft.com/office/powerpoint/2010/main" val="1487132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55794274"/>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65332962"/>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46956611"/>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44219122"/>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96618430"/>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071374"/>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94819816"/>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08605002"/>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446635361"/>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2608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67720"/>
            <a:ext cx="11637012" cy="922560"/>
          </a:xfrm>
          <a:prstGeom prst="rect">
            <a:avLst/>
          </a:prstGeom>
        </p:spPr>
        <p:txBody>
          <a:bodyPr anchor="ctr" anchorCtr="0">
            <a:spAutoFit/>
          </a:bodyPr>
          <a:lstStyle>
            <a:lvl1pPr algn="l">
              <a:defRPr sz="5328">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7684494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1010612" y="3429000"/>
            <a:ext cx="7169065" cy="0"/>
          </a:xfrm>
          <a:prstGeom prst="line">
            <a:avLst/>
          </a:prstGeom>
          <a:ln w="12700">
            <a:solidFill>
              <a:schemeClr val="bg2">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41514452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mo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1010612" y="3429000"/>
            <a:ext cx="7169065"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11214262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DEMO Lead-in">
    <p:bg>
      <p:bgPr>
        <a:solidFill>
          <a:schemeClr val="tx2">
            <a:lumMod val="50000"/>
          </a:schemeClr>
        </a:solidFill>
        <a:effectLst/>
      </p:bgPr>
    </p:bg>
    <p:spTree>
      <p:nvGrpSpPr>
        <p:cNvPr id="1" name=""/>
        <p:cNvGrpSpPr/>
        <p:nvPr/>
      </p:nvGrpSpPr>
      <p:grpSpPr>
        <a:xfrm>
          <a:off x="0" y="0"/>
          <a:ext cx="0" cy="0"/>
          <a:chOff x="0" y="0"/>
          <a:chExt cx="0" cy="0"/>
        </a:xfrm>
      </p:grpSpPr>
      <p:grpSp>
        <p:nvGrpSpPr>
          <p:cNvPr id="18" name="Group 17"/>
          <p:cNvGrpSpPr/>
          <p:nvPr/>
        </p:nvGrpSpPr>
        <p:grpSpPr>
          <a:xfrm>
            <a:off x="9406401"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grpSp>
      <p:sp>
        <p:nvSpPr>
          <p:cNvPr id="46" name="TextBox 45"/>
          <p:cNvSpPr txBox="1"/>
          <p:nvPr/>
        </p:nvSpPr>
        <p:spPr>
          <a:xfrm>
            <a:off x="689548" y="3567659"/>
            <a:ext cx="2830327" cy="1217628"/>
          </a:xfrm>
          <a:prstGeom prst="rect">
            <a:avLst/>
          </a:prstGeom>
          <a:noFill/>
        </p:spPr>
        <p:txBody>
          <a:bodyPr wrap="none" lIns="137033" tIns="109626" rIns="137033" bIns="109626" rtlCol="0">
            <a:spAutoFit/>
          </a:bodyPr>
          <a:lstStyle/>
          <a:p>
            <a:pPr defTabSz="913554" fontAlgn="auto">
              <a:lnSpc>
                <a:spcPct val="90000"/>
              </a:lnSpc>
              <a:spcBef>
                <a:spcPts val="599"/>
              </a:spcBef>
              <a:spcAft>
                <a:spcPts val="0"/>
              </a:spcAft>
            </a:pPr>
            <a:r>
              <a:rPr lang="en-US" sz="7193" dirty="0" smtClean="0">
                <a:solidFill>
                  <a:prstClr val="white"/>
                </a:solidFill>
                <a:latin typeface="Segoe UI Light"/>
                <a:ea typeface="+mn-ea"/>
                <a:cs typeface="+mn-cs"/>
              </a:rPr>
              <a:t>DEMO</a:t>
            </a:r>
          </a:p>
        </p:txBody>
      </p:sp>
      <p:sp>
        <p:nvSpPr>
          <p:cNvPr id="20" name="Title 1"/>
          <p:cNvSpPr>
            <a:spLocks noGrp="1"/>
          </p:cNvSpPr>
          <p:nvPr>
            <p:ph type="ctrTitle" hasCustomPrompt="1"/>
          </p:nvPr>
        </p:nvSpPr>
        <p:spPr>
          <a:xfrm>
            <a:off x="720344" y="736519"/>
            <a:ext cx="10751313" cy="2695311"/>
          </a:xfrm>
        </p:spPr>
        <p:txBody>
          <a:bodyPr anchor="b" anchorCtr="0">
            <a:noAutofit/>
          </a:bodyPr>
          <a:lstStyle>
            <a:lvl1pPr algn="l">
              <a:defRPr sz="719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95864055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12192000" cy="7277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977153" y="3813716"/>
            <a:ext cx="8237697" cy="2497874"/>
          </a:xfrm>
          <a:prstGeom prst="rect">
            <a:avLst/>
          </a:prstGeom>
        </p:spPr>
      </p:pic>
    </p:spTree>
    <p:extLst>
      <p:ext uri="{BB962C8B-B14F-4D97-AF65-F5344CB8AC3E}">
        <p14:creationId xmlns:p14="http://schemas.microsoft.com/office/powerpoint/2010/main" val="2477164118"/>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Announcing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55396" y="2240362"/>
            <a:ext cx="6946037"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75628" y="3694460"/>
            <a:ext cx="6947134"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8" name="Straight Connector 7"/>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4984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42" presetClass="path" presetSubtype="0" decel="100000" fill="hold" grpId="1" nodeType="withEffect">
                                  <p:stCondLst>
                                    <p:cond delay="500"/>
                                  </p:stCondLst>
                                  <p:childTnLst>
                                    <p:animMotion origin="layout" path="M -0.03944 -0.00046 L -4.85065E-6 2.19246E-6 " pathEditMode="relative" rAng="0" ptsTypes="AA">
                                      <p:cBhvr>
                                        <p:cTn id="12" dur="600" fill="hold"/>
                                        <p:tgtEl>
                                          <p:spTgt spid="5"/>
                                        </p:tgtEl>
                                        <p:attrNameLst>
                                          <p:attrName>ppt_x</p:attrName>
                                          <p:attrName>ppt_y</p:attrName>
                                        </p:attrNameLst>
                                      </p:cBhvr>
                                      <p:rCtr x="1966" y="23"/>
                                    </p:animMotion>
                                  </p:childTnLst>
                                </p:cTn>
                              </p:par>
                              <p:par>
                                <p:cTn id="13" presetID="10" presetClass="entr" presetSubtype="0" fill="hold" nodeType="withEffect">
                                  <p:stCondLst>
                                    <p:cond delay="5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85065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376524351"/>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70492350"/>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34641521"/>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59474876"/>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slideLayout" Target="../slideLayouts/slideLayout53.xml"/><Relationship Id="rId18" Type="http://schemas.openxmlformats.org/officeDocument/2006/relationships/slideLayout" Target="../slideLayouts/slideLayout58.xml"/><Relationship Id="rId26" Type="http://schemas.openxmlformats.org/officeDocument/2006/relationships/slideLayout" Target="../slideLayouts/slideLayout66.xml"/><Relationship Id="rId39" Type="http://schemas.openxmlformats.org/officeDocument/2006/relationships/slideLayout" Target="../slideLayouts/slideLayout79.xml"/><Relationship Id="rId3" Type="http://schemas.openxmlformats.org/officeDocument/2006/relationships/slideLayout" Target="../slideLayouts/slideLayout43.xml"/><Relationship Id="rId21" Type="http://schemas.openxmlformats.org/officeDocument/2006/relationships/slideLayout" Target="../slideLayouts/slideLayout61.xml"/><Relationship Id="rId34" Type="http://schemas.openxmlformats.org/officeDocument/2006/relationships/slideLayout" Target="../slideLayouts/slideLayout74.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17" Type="http://schemas.openxmlformats.org/officeDocument/2006/relationships/slideLayout" Target="../slideLayouts/slideLayout57.xml"/><Relationship Id="rId25" Type="http://schemas.openxmlformats.org/officeDocument/2006/relationships/slideLayout" Target="../slideLayouts/slideLayout65.xml"/><Relationship Id="rId33" Type="http://schemas.openxmlformats.org/officeDocument/2006/relationships/slideLayout" Target="../slideLayouts/slideLayout73.xml"/><Relationship Id="rId38" Type="http://schemas.openxmlformats.org/officeDocument/2006/relationships/slideLayout" Target="../slideLayouts/slideLayout78.xml"/><Relationship Id="rId2" Type="http://schemas.openxmlformats.org/officeDocument/2006/relationships/slideLayout" Target="../slideLayouts/slideLayout42.xml"/><Relationship Id="rId16" Type="http://schemas.openxmlformats.org/officeDocument/2006/relationships/slideLayout" Target="../slideLayouts/slideLayout56.xml"/><Relationship Id="rId20" Type="http://schemas.openxmlformats.org/officeDocument/2006/relationships/slideLayout" Target="../slideLayouts/slideLayout60.xml"/><Relationship Id="rId29" Type="http://schemas.openxmlformats.org/officeDocument/2006/relationships/slideLayout" Target="../slideLayouts/slideLayout69.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24" Type="http://schemas.openxmlformats.org/officeDocument/2006/relationships/slideLayout" Target="../slideLayouts/slideLayout64.xml"/><Relationship Id="rId32" Type="http://schemas.openxmlformats.org/officeDocument/2006/relationships/slideLayout" Target="../slideLayouts/slideLayout72.xml"/><Relationship Id="rId37" Type="http://schemas.openxmlformats.org/officeDocument/2006/relationships/slideLayout" Target="../slideLayouts/slideLayout77.xml"/><Relationship Id="rId40" Type="http://schemas.openxmlformats.org/officeDocument/2006/relationships/theme" Target="../theme/theme2.xml"/><Relationship Id="rId5" Type="http://schemas.openxmlformats.org/officeDocument/2006/relationships/slideLayout" Target="../slideLayouts/slideLayout45.xml"/><Relationship Id="rId15" Type="http://schemas.openxmlformats.org/officeDocument/2006/relationships/slideLayout" Target="../slideLayouts/slideLayout55.xml"/><Relationship Id="rId23" Type="http://schemas.openxmlformats.org/officeDocument/2006/relationships/slideLayout" Target="../slideLayouts/slideLayout63.xml"/><Relationship Id="rId28" Type="http://schemas.openxmlformats.org/officeDocument/2006/relationships/slideLayout" Target="../slideLayouts/slideLayout68.xml"/><Relationship Id="rId36" Type="http://schemas.openxmlformats.org/officeDocument/2006/relationships/slideLayout" Target="../slideLayouts/slideLayout76.xml"/><Relationship Id="rId10" Type="http://schemas.openxmlformats.org/officeDocument/2006/relationships/slideLayout" Target="../slideLayouts/slideLayout50.xml"/><Relationship Id="rId19" Type="http://schemas.openxmlformats.org/officeDocument/2006/relationships/slideLayout" Target="../slideLayouts/slideLayout59.xml"/><Relationship Id="rId31" Type="http://schemas.openxmlformats.org/officeDocument/2006/relationships/slideLayout" Target="../slideLayouts/slideLayout71.xml"/><Relationship Id="rId4" Type="http://schemas.openxmlformats.org/officeDocument/2006/relationships/slideLayout" Target="../slideLayouts/slideLayout44.xml"/><Relationship Id="rId9" Type="http://schemas.openxmlformats.org/officeDocument/2006/relationships/slideLayout" Target="../slideLayouts/slideLayout49.xml"/><Relationship Id="rId14" Type="http://schemas.openxmlformats.org/officeDocument/2006/relationships/slideLayout" Target="../slideLayouts/slideLayout54.xml"/><Relationship Id="rId22" Type="http://schemas.openxmlformats.org/officeDocument/2006/relationships/slideLayout" Target="../slideLayouts/slideLayout62.xml"/><Relationship Id="rId27" Type="http://schemas.openxmlformats.org/officeDocument/2006/relationships/slideLayout" Target="../slideLayouts/slideLayout67.xml"/><Relationship Id="rId30" Type="http://schemas.openxmlformats.org/officeDocument/2006/relationships/slideLayout" Target="../slideLayouts/slideLayout70.xml"/><Relationship Id="rId35" Type="http://schemas.openxmlformats.org/officeDocument/2006/relationships/slideLayout" Target="../slideLayouts/slideLayout7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18" Type="http://schemas.openxmlformats.org/officeDocument/2006/relationships/slideLayout" Target="../slideLayouts/slideLayout97.xml"/><Relationship Id="rId26" Type="http://schemas.openxmlformats.org/officeDocument/2006/relationships/slideLayout" Target="../slideLayouts/slideLayout105.xml"/><Relationship Id="rId3" Type="http://schemas.openxmlformats.org/officeDocument/2006/relationships/slideLayout" Target="../slideLayouts/slideLayout82.xml"/><Relationship Id="rId21" Type="http://schemas.openxmlformats.org/officeDocument/2006/relationships/slideLayout" Target="../slideLayouts/slideLayout100.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25" Type="http://schemas.openxmlformats.org/officeDocument/2006/relationships/slideLayout" Target="../slideLayouts/slideLayout104.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20" Type="http://schemas.openxmlformats.org/officeDocument/2006/relationships/slideLayout" Target="../slideLayouts/slideLayout99.xml"/><Relationship Id="rId29" Type="http://schemas.openxmlformats.org/officeDocument/2006/relationships/theme" Target="../theme/theme3.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24" Type="http://schemas.openxmlformats.org/officeDocument/2006/relationships/slideLayout" Target="../slideLayouts/slideLayout103.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23" Type="http://schemas.openxmlformats.org/officeDocument/2006/relationships/slideLayout" Target="../slideLayouts/slideLayout102.xml"/><Relationship Id="rId28" Type="http://schemas.openxmlformats.org/officeDocument/2006/relationships/slideLayout" Target="../slideLayouts/slideLayout107.xml"/><Relationship Id="rId10" Type="http://schemas.openxmlformats.org/officeDocument/2006/relationships/slideLayout" Target="../slideLayouts/slideLayout89.xml"/><Relationship Id="rId19" Type="http://schemas.openxmlformats.org/officeDocument/2006/relationships/slideLayout" Target="../slideLayouts/slideLayout98.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 Id="rId22" Type="http://schemas.openxmlformats.org/officeDocument/2006/relationships/slideLayout" Target="../slideLayouts/slideLayout101.xml"/><Relationship Id="rId27" Type="http://schemas.openxmlformats.org/officeDocument/2006/relationships/slideLayout" Target="../slideLayouts/slideLayout106.xml"/><Relationship Id="rId30"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slideLayout" Target="../slideLayouts/slideLayout120.xml"/><Relationship Id="rId18" Type="http://schemas.openxmlformats.org/officeDocument/2006/relationships/slideLayout" Target="../slideLayouts/slideLayout125.xml"/><Relationship Id="rId26" Type="http://schemas.openxmlformats.org/officeDocument/2006/relationships/theme" Target="../theme/theme4.xml"/><Relationship Id="rId3" Type="http://schemas.openxmlformats.org/officeDocument/2006/relationships/slideLayout" Target="../slideLayouts/slideLayout110.xml"/><Relationship Id="rId21" Type="http://schemas.openxmlformats.org/officeDocument/2006/relationships/slideLayout" Target="../slideLayouts/slideLayout128.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17" Type="http://schemas.openxmlformats.org/officeDocument/2006/relationships/slideLayout" Target="../slideLayouts/slideLayout124.xml"/><Relationship Id="rId25" Type="http://schemas.openxmlformats.org/officeDocument/2006/relationships/slideLayout" Target="../slideLayouts/slideLayout132.xml"/><Relationship Id="rId2" Type="http://schemas.openxmlformats.org/officeDocument/2006/relationships/slideLayout" Target="../slideLayouts/slideLayout109.xml"/><Relationship Id="rId16" Type="http://schemas.openxmlformats.org/officeDocument/2006/relationships/slideLayout" Target="../slideLayouts/slideLayout123.xml"/><Relationship Id="rId20" Type="http://schemas.openxmlformats.org/officeDocument/2006/relationships/slideLayout" Target="../slideLayouts/slideLayout127.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24" Type="http://schemas.openxmlformats.org/officeDocument/2006/relationships/slideLayout" Target="../slideLayouts/slideLayout131.xml"/><Relationship Id="rId5" Type="http://schemas.openxmlformats.org/officeDocument/2006/relationships/slideLayout" Target="../slideLayouts/slideLayout112.xml"/><Relationship Id="rId15" Type="http://schemas.openxmlformats.org/officeDocument/2006/relationships/slideLayout" Target="../slideLayouts/slideLayout122.xml"/><Relationship Id="rId23" Type="http://schemas.openxmlformats.org/officeDocument/2006/relationships/slideLayout" Target="../slideLayouts/slideLayout130.xml"/><Relationship Id="rId10" Type="http://schemas.openxmlformats.org/officeDocument/2006/relationships/slideLayout" Target="../slideLayouts/slideLayout117.xml"/><Relationship Id="rId19" Type="http://schemas.openxmlformats.org/officeDocument/2006/relationships/slideLayout" Target="../slideLayouts/slideLayout126.xml"/><Relationship Id="rId4" Type="http://schemas.openxmlformats.org/officeDocument/2006/relationships/slideLayout" Target="../slideLayouts/slideLayout111.xml"/><Relationship Id="rId9" Type="http://schemas.openxmlformats.org/officeDocument/2006/relationships/slideLayout" Target="../slideLayouts/slideLayout116.xml"/><Relationship Id="rId14" Type="http://schemas.openxmlformats.org/officeDocument/2006/relationships/slideLayout" Target="../slideLayouts/slideLayout121.xml"/><Relationship Id="rId22" Type="http://schemas.openxmlformats.org/officeDocument/2006/relationships/slideLayout" Target="../slideLayouts/slideLayout129.xml"/><Relationship Id="rId27"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35736311"/>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698" r:id="rId25"/>
    <p:sldLayoutId id="2147483702" r:id="rId26"/>
    <p:sldLayoutId id="2147483703" r:id="rId27"/>
    <p:sldLayoutId id="2147485000" r:id="rId28"/>
    <p:sldLayoutId id="2147485001" r:id="rId29"/>
    <p:sldLayoutId id="2147485061" r:id="rId30"/>
    <p:sldLayoutId id="2147485062" r:id="rId31"/>
    <p:sldLayoutId id="2147485063" r:id="rId32"/>
    <p:sldLayoutId id="2147485064" r:id="rId33"/>
    <p:sldLayoutId id="2147485065" r:id="rId34"/>
    <p:sldLayoutId id="2147485066" r:id="rId35"/>
    <p:sldLayoutId id="2147485067" r:id="rId36"/>
    <p:sldLayoutId id="2147485068" r:id="rId37"/>
    <p:sldLayoutId id="2147485069" r:id="rId38"/>
    <p:sldLayoutId id="2147485070" r:id="rId39"/>
    <p:sldLayoutId id="2147485071" r:id="rId40"/>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29746164"/>
      </p:ext>
    </p:extLst>
  </p:cSld>
  <p:clrMap bg1="dk1" tx1="lt1" bg2="dk2" tx2="lt2" accent1="accent1" accent2="accent2" accent3="accent3" accent4="accent4" accent5="accent5" accent6="accent6" hlink="hlink" folHlink="folHlink"/>
  <p:sldLayoutIdLst>
    <p:sldLayoutId id="2147485009" r:id="rId1"/>
    <p:sldLayoutId id="2147485010" r:id="rId2"/>
    <p:sldLayoutId id="2147485011" r:id="rId3"/>
    <p:sldLayoutId id="2147485012" r:id="rId4"/>
    <p:sldLayoutId id="2147485013" r:id="rId5"/>
    <p:sldLayoutId id="2147485014" r:id="rId6"/>
    <p:sldLayoutId id="2147485015" r:id="rId7"/>
    <p:sldLayoutId id="2147485016" r:id="rId8"/>
    <p:sldLayoutId id="2147485040" r:id="rId9"/>
    <p:sldLayoutId id="2147485017" r:id="rId10"/>
    <p:sldLayoutId id="2147485018" r:id="rId11"/>
    <p:sldLayoutId id="2147485019" r:id="rId12"/>
    <p:sldLayoutId id="2147485020" r:id="rId13"/>
    <p:sldLayoutId id="2147485021" r:id="rId14"/>
    <p:sldLayoutId id="2147483725" r:id="rId15"/>
    <p:sldLayoutId id="2147485022" r:id="rId16"/>
    <p:sldLayoutId id="2147485023" r:id="rId17"/>
    <p:sldLayoutId id="2147485024" r:id="rId18"/>
    <p:sldLayoutId id="2147485025" r:id="rId19"/>
    <p:sldLayoutId id="2147485026" r:id="rId20"/>
    <p:sldLayoutId id="2147485027" r:id="rId21"/>
    <p:sldLayoutId id="2147485028" r:id="rId22"/>
    <p:sldLayoutId id="2147485029" r:id="rId23"/>
    <p:sldLayoutId id="2147485030" r:id="rId24"/>
    <p:sldLayoutId id="2147485031" r:id="rId25"/>
    <p:sldLayoutId id="2147485032" r:id="rId26"/>
    <p:sldLayoutId id="2147485033" r:id="rId27"/>
    <p:sldLayoutId id="2147485034" r:id="rId28"/>
    <p:sldLayoutId id="2147485035" r:id="rId29"/>
    <p:sldLayoutId id="2147485036" r:id="rId30"/>
    <p:sldLayoutId id="2147485037" r:id="rId31"/>
    <p:sldLayoutId id="2147485038" r:id="rId32"/>
    <p:sldLayoutId id="2147485039" r:id="rId33"/>
    <p:sldLayoutId id="2147485072" r:id="rId34"/>
    <p:sldLayoutId id="2147485073" r:id="rId35"/>
    <p:sldLayoutId id="2147485074" r:id="rId36"/>
    <p:sldLayoutId id="2147485075" r:id="rId37"/>
    <p:sldLayoutId id="2147485076" r:id="rId38"/>
    <p:sldLayoutId id="2147485078" r:id="rId39"/>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30" cstate="screen">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912205692"/>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5007" r:id="rId11"/>
    <p:sldLayoutId id="2147483718" r:id="rId12"/>
    <p:sldLayoutId id="2147483719" r:id="rId13"/>
    <p:sldLayoutId id="2147485005" r:id="rId14"/>
    <p:sldLayoutId id="2147485006" r:id="rId15"/>
    <p:sldLayoutId id="2147483720" r:id="rId16"/>
    <p:sldLayoutId id="2147483721" r:id="rId17"/>
    <p:sldLayoutId id="2147483722" r:id="rId18"/>
    <p:sldLayoutId id="2147483723" r:id="rId19"/>
    <p:sldLayoutId id="2147483724" r:id="rId20"/>
    <p:sldLayoutId id="2147483726" r:id="rId21"/>
    <p:sldLayoutId id="2147483727" r:id="rId22"/>
    <p:sldLayoutId id="2147483728" r:id="rId23"/>
    <p:sldLayoutId id="2147483729" r:id="rId24"/>
    <p:sldLayoutId id="2147483730" r:id="rId25"/>
    <p:sldLayoutId id="2147483731" r:id="rId26"/>
    <p:sldLayoutId id="2147483732" r:id="rId27"/>
    <p:sldLayoutId id="2147483733" r:id="rId28"/>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p:nvPicPr>
        <p:blipFill>
          <a:blip r:embed="rId27" cstate="screen">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821108445"/>
      </p:ext>
    </p:extLst>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8" r:id="rId12"/>
    <p:sldLayoutId id="2147483869" r:id="rId13"/>
    <p:sldLayoutId id="2147483870" r:id="rId14"/>
    <p:sldLayoutId id="2147483871" r:id="rId15"/>
    <p:sldLayoutId id="2147483873" r:id="rId16"/>
    <p:sldLayoutId id="2147483874" r:id="rId17"/>
    <p:sldLayoutId id="2147483875" r:id="rId18"/>
    <p:sldLayoutId id="2147483876" r:id="rId19"/>
    <p:sldLayoutId id="2147483877" r:id="rId20"/>
    <p:sldLayoutId id="2147483878" r:id="rId21"/>
    <p:sldLayoutId id="2147483879" r:id="rId22"/>
    <p:sldLayoutId id="2147483880" r:id="rId23"/>
    <p:sldLayoutId id="2147483881" r:id="rId24"/>
    <p:sldLayoutId id="2147483882" r:id="rId25"/>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9.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81.xml"/><Relationship Id="rId6" Type="http://schemas.openxmlformats.org/officeDocument/2006/relationships/image" Target="../media/image21.jpeg"/><Relationship Id="rId5" Type="http://schemas.openxmlformats.org/officeDocument/2006/relationships/image" Target="../media/image20.png"/><Relationship Id="rId4" Type="http://schemas.openxmlformats.org/officeDocument/2006/relationships/image" Target="../media/image19.jpe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81.xml"/><Relationship Id="rId6" Type="http://schemas.openxmlformats.org/officeDocument/2006/relationships/image" Target="../media/image23.png"/><Relationship Id="rId5" Type="http://schemas.openxmlformats.org/officeDocument/2006/relationships/image" Target="../media/image20.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8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1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8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Adapting UI to different screens</a:t>
            </a:r>
            <a:br>
              <a:rPr lang="en-GB" dirty="0" smtClean="0"/>
            </a:br>
            <a:r>
              <a:rPr lang="en-GB" sz="3600" dirty="0" smtClean="0">
                <a:gradFill>
                  <a:gsLst>
                    <a:gs pos="91000">
                      <a:srgbClr val="FFFFFF"/>
                    </a:gs>
                    <a:gs pos="0">
                      <a:srgbClr val="FFFFFF"/>
                    </a:gs>
                  </a:gsLst>
                  <a:lin ang="5400000" scaled="0"/>
                </a:gradFill>
              </a:rPr>
              <a:t>Windows </a:t>
            </a:r>
            <a:r>
              <a:rPr lang="en-GB" sz="3600" dirty="0" smtClean="0">
                <a:gradFill>
                  <a:gsLst>
                    <a:gs pos="91000">
                      <a:srgbClr val="FFFFFF"/>
                    </a:gs>
                    <a:gs pos="0">
                      <a:srgbClr val="FFFFFF"/>
                    </a:gs>
                  </a:gsLst>
                  <a:lin ang="5400000" scaled="0"/>
                </a:gradFill>
              </a:rPr>
              <a:t>10 Developer Workshop</a:t>
            </a:r>
            <a:endParaRPr lang="en-GB" dirty="0"/>
          </a:p>
        </p:txBody>
      </p:sp>
      <p:sp>
        <p:nvSpPr>
          <p:cNvPr id="3" name="Text Placeholder 2"/>
          <p:cNvSpPr>
            <a:spLocks noGrp="1"/>
          </p:cNvSpPr>
          <p:nvPr>
            <p:ph type="body" sz="quarter" idx="12"/>
          </p:nvPr>
        </p:nvSpPr>
        <p:spPr/>
        <p:txBody>
          <a:bodyPr/>
          <a:lstStyle/>
          <a:p>
            <a:endParaRPr lang="en-GB" dirty="0"/>
          </a:p>
        </p:txBody>
      </p:sp>
    </p:spTree>
    <p:extLst>
      <p:ext uri="{BB962C8B-B14F-4D97-AF65-F5344CB8AC3E}">
        <p14:creationId xmlns:p14="http://schemas.microsoft.com/office/powerpoint/2010/main" val="15628534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Design Techniques for Adaptive UI</a:t>
            </a:r>
            <a:endParaRPr lang="en-US" dirty="0"/>
          </a:p>
        </p:txBody>
      </p:sp>
    </p:spTree>
    <p:extLst>
      <p:ext uri="{BB962C8B-B14F-4D97-AF65-F5344CB8AC3E}">
        <p14:creationId xmlns:p14="http://schemas.microsoft.com/office/powerpoint/2010/main" val="3473709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04301" y="1827605"/>
            <a:ext cx="5396599" cy="1182206"/>
            <a:chOff x="601613" y="2344928"/>
            <a:chExt cx="5504812" cy="1205912"/>
          </a:xfrm>
        </p:grpSpPr>
        <p:sp>
          <p:nvSpPr>
            <p:cNvPr id="4" name="Rectangle 3"/>
            <p:cNvSpPr/>
            <p:nvPr/>
          </p:nvSpPr>
          <p:spPr>
            <a:xfrm>
              <a:off x="601613" y="2345134"/>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Reposition</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5" name="Rectangle 4"/>
            <p:cNvSpPr/>
            <p:nvPr/>
          </p:nvSpPr>
          <p:spPr>
            <a:xfrm>
              <a:off x="601613" y="2344928"/>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1</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18" name="Group 17"/>
          <p:cNvGrpSpPr/>
          <p:nvPr/>
        </p:nvGrpSpPr>
        <p:grpSpPr>
          <a:xfrm>
            <a:off x="6219892" y="1827605"/>
            <a:ext cx="5396835" cy="1182206"/>
            <a:chOff x="6329808" y="2344928"/>
            <a:chExt cx="5505053" cy="1205912"/>
          </a:xfrm>
        </p:grpSpPr>
        <p:sp>
          <p:nvSpPr>
            <p:cNvPr id="7" name="Rectangle 6"/>
            <p:cNvSpPr/>
            <p:nvPr/>
          </p:nvSpPr>
          <p:spPr>
            <a:xfrm>
              <a:off x="6330049" y="2345134"/>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Reveal</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2" name="Rectangle 11"/>
            <p:cNvSpPr/>
            <p:nvPr/>
          </p:nvSpPr>
          <p:spPr>
            <a:xfrm>
              <a:off x="6329808" y="2344928"/>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4</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3" name="Group 2"/>
          <p:cNvGrpSpPr/>
          <p:nvPr/>
        </p:nvGrpSpPr>
        <p:grpSpPr>
          <a:xfrm>
            <a:off x="604301" y="3210784"/>
            <a:ext cx="5396599" cy="1182205"/>
            <a:chOff x="601613" y="3755843"/>
            <a:chExt cx="5504812" cy="1205911"/>
          </a:xfrm>
        </p:grpSpPr>
        <p:sp>
          <p:nvSpPr>
            <p:cNvPr id="8" name="Rectangle 7"/>
            <p:cNvSpPr/>
            <p:nvPr/>
          </p:nvSpPr>
          <p:spPr>
            <a:xfrm>
              <a:off x="601613" y="3756048"/>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Resize</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3" name="Rectangle 12"/>
            <p:cNvSpPr/>
            <p:nvPr/>
          </p:nvSpPr>
          <p:spPr>
            <a:xfrm>
              <a:off x="601613" y="3755843"/>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2</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19" name="Group 18"/>
          <p:cNvGrpSpPr/>
          <p:nvPr/>
        </p:nvGrpSpPr>
        <p:grpSpPr>
          <a:xfrm>
            <a:off x="6219892" y="3210784"/>
            <a:ext cx="5396835" cy="1182205"/>
            <a:chOff x="6329808" y="3755843"/>
            <a:chExt cx="5505053" cy="1205911"/>
          </a:xfrm>
        </p:grpSpPr>
        <p:sp>
          <p:nvSpPr>
            <p:cNvPr id="9" name="Rectangle 8"/>
            <p:cNvSpPr/>
            <p:nvPr/>
          </p:nvSpPr>
          <p:spPr>
            <a:xfrm>
              <a:off x="6330049" y="3756048"/>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Replace</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4" name="Rectangle 13"/>
            <p:cNvSpPr/>
            <p:nvPr/>
          </p:nvSpPr>
          <p:spPr>
            <a:xfrm>
              <a:off x="6329808" y="3755843"/>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5</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6" name="Group 5"/>
          <p:cNvGrpSpPr/>
          <p:nvPr/>
        </p:nvGrpSpPr>
        <p:grpSpPr>
          <a:xfrm>
            <a:off x="604301" y="4593560"/>
            <a:ext cx="5396599" cy="1182004"/>
            <a:chOff x="601613" y="5166347"/>
            <a:chExt cx="5504812" cy="1205706"/>
          </a:xfrm>
        </p:grpSpPr>
        <p:sp>
          <p:nvSpPr>
            <p:cNvPr id="10" name="Rectangle 9"/>
            <p:cNvSpPr/>
            <p:nvPr/>
          </p:nvSpPr>
          <p:spPr>
            <a:xfrm>
              <a:off x="601613" y="5166347"/>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Reflow</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5" name="Rectangle 14"/>
            <p:cNvSpPr/>
            <p:nvPr/>
          </p:nvSpPr>
          <p:spPr>
            <a:xfrm>
              <a:off x="601613" y="5166347"/>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3</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grpSp>
        <p:nvGrpSpPr>
          <p:cNvPr id="20" name="Group 19"/>
          <p:cNvGrpSpPr/>
          <p:nvPr/>
        </p:nvGrpSpPr>
        <p:grpSpPr>
          <a:xfrm>
            <a:off x="6219892" y="4593560"/>
            <a:ext cx="5396835" cy="1182004"/>
            <a:chOff x="6329808" y="5166347"/>
            <a:chExt cx="5505053" cy="1205706"/>
          </a:xfrm>
        </p:grpSpPr>
        <p:sp>
          <p:nvSpPr>
            <p:cNvPr id="11" name="Rectangle 10"/>
            <p:cNvSpPr/>
            <p:nvPr/>
          </p:nvSpPr>
          <p:spPr>
            <a:xfrm>
              <a:off x="6330049" y="5166347"/>
              <a:ext cx="5504812" cy="1205706"/>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sz="4000" dirty="0">
                  <a:solidFill>
                    <a:srgbClr val="FFFFFF"/>
                  </a:solidFill>
                  <a:latin typeface="Segoe UI Light" panose="020B0502040204020203" pitchFamily="34" charset="0"/>
                  <a:ea typeface="Microsoft JhengHei"/>
                  <a:cs typeface="Segoe UI Light" panose="020B0502040204020203" pitchFamily="34" charset="0"/>
                </a:rPr>
                <a:t>Re-architect</a:t>
              </a:r>
              <a:endParaRPr lang="en-GB" sz="4000" dirty="0">
                <a:solidFill>
                  <a:srgbClr val="FFFFFF"/>
                </a:solidFill>
                <a:latin typeface="Segoe UI Light" panose="020B0502040204020203" pitchFamily="34" charset="0"/>
                <a:ea typeface="Microsoft JhengHei"/>
                <a:cs typeface="Segoe UI Light" panose="020B0502040204020203" pitchFamily="34" charset="0"/>
              </a:endParaRPr>
            </a:p>
          </p:txBody>
        </p:sp>
        <p:sp>
          <p:nvSpPr>
            <p:cNvPr id="16" name="Rectangle 15"/>
            <p:cNvSpPr/>
            <p:nvPr/>
          </p:nvSpPr>
          <p:spPr>
            <a:xfrm>
              <a:off x="6329808" y="5166347"/>
              <a:ext cx="293766" cy="29376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r>
                <a:rPr lang="en-US" dirty="0">
                  <a:solidFill>
                    <a:srgbClr val="FFFFFF"/>
                  </a:solidFill>
                  <a:latin typeface="Segoe UI Light" panose="020B0502040204020203" pitchFamily="34" charset="0"/>
                  <a:ea typeface="Microsoft JhengHei"/>
                  <a:cs typeface="Segoe UI Light" panose="020B0502040204020203" pitchFamily="34" charset="0"/>
                </a:rPr>
                <a:t>6</a:t>
              </a:r>
              <a:endParaRPr lang="en-GB" dirty="0">
                <a:solidFill>
                  <a:srgbClr val="FFFFFF"/>
                </a:solidFill>
                <a:latin typeface="Segoe UI Light" panose="020B0502040204020203" pitchFamily="34" charset="0"/>
                <a:ea typeface="Microsoft JhengHei"/>
                <a:cs typeface="Segoe UI Light" panose="020B0502040204020203" pitchFamily="34" charset="0"/>
              </a:endParaRPr>
            </a:p>
          </p:txBody>
        </p:sp>
      </p:grpSp>
      <p:sp>
        <p:nvSpPr>
          <p:cNvPr id="17" name="Title 2"/>
          <p:cNvSpPr>
            <a:spLocks noGrp="1"/>
          </p:cNvSpPr>
          <p:nvPr>
            <p:ph type="title"/>
          </p:nvPr>
        </p:nvSpPr>
        <p:spPr/>
        <p:txBody>
          <a:bodyPr>
            <a:normAutofit fontScale="90000"/>
          </a:bodyPr>
          <a:lstStyle/>
          <a:p>
            <a:pPr algn="ctr"/>
            <a:r>
              <a:rPr lang="en-GB" dirty="0" smtClean="0">
                <a:latin typeface="Segoe UI Light" panose="020B0502040204020203" pitchFamily="34" charset="0"/>
                <a:cs typeface="Segoe UI Light" panose="020B0502040204020203" pitchFamily="34" charset="0"/>
              </a:rPr>
              <a:t>Use standard responsive/adaptive design techniques</a:t>
            </a:r>
            <a:endParaRPr lang="en-GB"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973392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anim calcmode="lin" valueType="num">
                                      <p:cBhvr>
                                        <p:cTn id="18" dur="500" fill="hold"/>
                                        <p:tgtEl>
                                          <p:spTgt spid="6"/>
                                        </p:tgtEl>
                                        <p:attrNameLst>
                                          <p:attrName>ppt_x</p:attrName>
                                        </p:attrNameLst>
                                      </p:cBhvr>
                                      <p:tavLst>
                                        <p:tav tm="0">
                                          <p:val>
                                            <p:strVal val="#ppt_x"/>
                                          </p:val>
                                        </p:tav>
                                        <p:tav tm="100000">
                                          <p:val>
                                            <p:strVal val="#ppt_x"/>
                                          </p:val>
                                        </p:tav>
                                      </p:tavLst>
                                    </p:anim>
                                    <p:anim calcmode="lin" valueType="num">
                                      <p:cBhvr>
                                        <p:cTn id="19" dur="5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anim calcmode="lin" valueType="num">
                                      <p:cBhvr>
                                        <p:cTn id="23" dur="500" fill="hold"/>
                                        <p:tgtEl>
                                          <p:spTgt spid="18"/>
                                        </p:tgtEl>
                                        <p:attrNameLst>
                                          <p:attrName>ppt_x</p:attrName>
                                        </p:attrNameLst>
                                      </p:cBhvr>
                                      <p:tavLst>
                                        <p:tav tm="0">
                                          <p:val>
                                            <p:strVal val="#ppt_x"/>
                                          </p:val>
                                        </p:tav>
                                        <p:tav tm="100000">
                                          <p:val>
                                            <p:strVal val="#ppt_x"/>
                                          </p:val>
                                        </p:tav>
                                      </p:tavLst>
                                    </p:anim>
                                    <p:anim calcmode="lin" valueType="num">
                                      <p:cBhvr>
                                        <p:cTn id="24" dur="500" fill="hold"/>
                                        <p:tgtEl>
                                          <p:spTgt spid="1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anim calcmode="lin" valueType="num">
                                      <p:cBhvr>
                                        <p:cTn id="28" dur="500" fill="hold"/>
                                        <p:tgtEl>
                                          <p:spTgt spid="19"/>
                                        </p:tgtEl>
                                        <p:attrNameLst>
                                          <p:attrName>ppt_x</p:attrName>
                                        </p:attrNameLst>
                                      </p:cBhvr>
                                      <p:tavLst>
                                        <p:tav tm="0">
                                          <p:val>
                                            <p:strVal val="#ppt_x"/>
                                          </p:val>
                                        </p:tav>
                                        <p:tav tm="100000">
                                          <p:val>
                                            <p:strVal val="#ppt_x"/>
                                          </p:val>
                                        </p:tav>
                                      </p:tavLst>
                                    </p:anim>
                                    <p:anim calcmode="lin" valueType="num">
                                      <p:cBhvr>
                                        <p:cTn id="29" dur="500" fill="hold"/>
                                        <p:tgtEl>
                                          <p:spTgt spid="1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125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anim calcmode="lin" valueType="num">
                                      <p:cBhvr>
                                        <p:cTn id="33" dur="500" fill="hold"/>
                                        <p:tgtEl>
                                          <p:spTgt spid="20"/>
                                        </p:tgtEl>
                                        <p:attrNameLst>
                                          <p:attrName>ppt_x</p:attrName>
                                        </p:attrNameLst>
                                      </p:cBhvr>
                                      <p:tavLst>
                                        <p:tav tm="0">
                                          <p:val>
                                            <p:strVal val="#ppt_x"/>
                                          </p:val>
                                        </p:tav>
                                        <p:tav tm="100000">
                                          <p:val>
                                            <p:strVal val="#ppt_x"/>
                                          </p:val>
                                        </p:tav>
                                      </p:tavLst>
                                    </p:anim>
                                    <p:anim calcmode="lin" valueType="num">
                                      <p:cBhvr>
                                        <p:cTn id="34" dur="5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Adaptive design</a:t>
            </a:r>
            <a:endParaRPr lang="en-US" dirty="0"/>
          </a:p>
        </p:txBody>
      </p:sp>
      <p:sp>
        <p:nvSpPr>
          <p:cNvPr id="3" name="Text Placeholder 2"/>
          <p:cNvSpPr>
            <a:spLocks noGrp="1"/>
          </p:cNvSpPr>
          <p:nvPr>
            <p:ph type="body" sz="quarter" idx="10"/>
          </p:nvPr>
        </p:nvSpPr>
        <p:spPr>
          <a:xfrm>
            <a:off x="271557" y="1189176"/>
            <a:ext cx="11653523" cy="1623521"/>
          </a:xfrm>
        </p:spPr>
        <p:txBody>
          <a:bodyPr/>
          <a:lstStyle/>
          <a:p>
            <a:r>
              <a:rPr lang="en-US" sz="3200" dirty="0"/>
              <a:t>Build </a:t>
            </a:r>
            <a:r>
              <a:rPr lang="en-US" sz="3200" dirty="0" smtClean="0"/>
              <a:t>a page that adapts to different screen sizes and orientations</a:t>
            </a:r>
            <a:endParaRPr lang="en-US" sz="3200" dirty="0"/>
          </a:p>
          <a:p>
            <a:pPr lvl="1"/>
            <a:r>
              <a:rPr lang="en-US" dirty="0" smtClean="0"/>
              <a:t>Use Visual States and Adaptive Triggers to change layout</a:t>
            </a:r>
          </a:p>
          <a:p>
            <a:pPr lvl="1"/>
            <a:r>
              <a:rPr lang="en-US" dirty="0" smtClean="0"/>
              <a:t>Use </a:t>
            </a:r>
            <a:r>
              <a:rPr lang="en-US" dirty="0" err="1" smtClean="0"/>
              <a:t>RelativePanel</a:t>
            </a:r>
            <a:r>
              <a:rPr lang="en-US" dirty="0" smtClean="0"/>
              <a:t> to position blocks of content relative to peers, re-positioning in different visual states</a:t>
            </a:r>
          </a:p>
          <a:p>
            <a:pPr lvl="1"/>
            <a:endParaRPr lang="en-US" dirty="0"/>
          </a:p>
        </p:txBody>
      </p:sp>
      <p:sp>
        <p:nvSpPr>
          <p:cNvPr id="8" name="TextBox 7"/>
          <p:cNvSpPr txBox="1"/>
          <p:nvPr/>
        </p:nvSpPr>
        <p:spPr>
          <a:xfrm>
            <a:off x="1560506" y="2836355"/>
            <a:ext cx="1797536" cy="227614"/>
          </a:xfrm>
          <a:prstGeom prst="rect">
            <a:avLst/>
          </a:prstGeom>
          <a:noFill/>
        </p:spPr>
        <p:txBody>
          <a:bodyPr wrap="square" lIns="68571" tIns="34284" rIns="68571" bIns="34284" rtlCol="0">
            <a:spAutoFit/>
          </a:bodyPr>
          <a:lstStyle/>
          <a:p>
            <a:pPr algn="ctr"/>
            <a:r>
              <a:rPr lang="en-US" sz="1029" dirty="0">
                <a:solidFill>
                  <a:prstClr val="black"/>
                </a:solidFill>
              </a:rPr>
              <a:t>Phone (portrait)</a:t>
            </a:r>
          </a:p>
        </p:txBody>
      </p:sp>
      <p:sp>
        <p:nvSpPr>
          <p:cNvPr id="9" name="TextBox 8"/>
          <p:cNvSpPr txBox="1"/>
          <p:nvPr/>
        </p:nvSpPr>
        <p:spPr>
          <a:xfrm>
            <a:off x="4833189" y="2667985"/>
            <a:ext cx="4939960" cy="227614"/>
          </a:xfrm>
          <a:prstGeom prst="rect">
            <a:avLst/>
          </a:prstGeom>
          <a:noFill/>
        </p:spPr>
        <p:txBody>
          <a:bodyPr wrap="square" lIns="68571" tIns="34284" rIns="68571" bIns="34284" rtlCol="0">
            <a:spAutoFit/>
          </a:bodyPr>
          <a:lstStyle/>
          <a:p>
            <a:pPr algn="ctr"/>
            <a:r>
              <a:rPr lang="en-US" sz="1029" dirty="0">
                <a:solidFill>
                  <a:prstClr val="black"/>
                </a:solidFill>
              </a:rPr>
              <a:t>Tablet (landscape) / Desktop</a:t>
            </a:r>
          </a:p>
        </p:txBody>
      </p:sp>
      <p:grpSp>
        <p:nvGrpSpPr>
          <p:cNvPr id="10" name="Group 9"/>
          <p:cNvGrpSpPr/>
          <p:nvPr/>
        </p:nvGrpSpPr>
        <p:grpSpPr>
          <a:xfrm>
            <a:off x="3940524" y="2999087"/>
            <a:ext cx="6637835" cy="3588621"/>
            <a:chOff x="3473611" y="1895875"/>
            <a:chExt cx="8850447" cy="4784828"/>
          </a:xfrm>
        </p:grpSpPr>
        <p:pic>
          <p:nvPicPr>
            <p:cNvPr id="11" name="Picture 1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73611" y="1895875"/>
              <a:ext cx="8850447" cy="4784828"/>
            </a:xfrm>
            <a:prstGeom prst="rect">
              <a:avLst/>
            </a:prstGeom>
            <a:effectLst>
              <a:outerShdw blurRad="206375" dir="14220000" sy="23000" kx="1200000" algn="br" rotWithShape="0">
                <a:prstClr val="black">
                  <a:alpha val="8000"/>
                </a:prstClr>
              </a:outerShdw>
            </a:effectLst>
          </p:spPr>
        </p:pic>
        <p:pic>
          <p:nvPicPr>
            <p:cNvPr id="12" name="Picture 11"/>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539699" y="2219494"/>
              <a:ext cx="6714975" cy="3868204"/>
            </a:xfrm>
            <a:prstGeom prst="rect">
              <a:avLst/>
            </a:prstGeom>
          </p:spPr>
        </p:pic>
      </p:grpSp>
      <p:pic>
        <p:nvPicPr>
          <p:cNvPr id="13" name="Picture 1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650200" y="3191706"/>
            <a:ext cx="1649740" cy="3007067"/>
          </a:xfrm>
          <a:prstGeom prst="rect">
            <a:avLst/>
          </a:prstGeom>
          <a:ln>
            <a:noFill/>
          </a:ln>
          <a:effectLst>
            <a:outerShdw blurRad="292100" dist="139700" dir="2700000" algn="tl" rotWithShape="0">
              <a:srgbClr val="333333">
                <a:alpha val="65000"/>
              </a:srgbClr>
            </a:outerShdw>
          </a:effectLst>
        </p:spPr>
      </p:pic>
      <p:pic>
        <p:nvPicPr>
          <p:cNvPr id="14" name="Picture 13"/>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1748710" y="3428910"/>
            <a:ext cx="1449121" cy="2663785"/>
          </a:xfrm>
          <a:prstGeom prst="rect">
            <a:avLst/>
          </a:prstGeom>
        </p:spPr>
      </p:pic>
    </p:spTree>
    <p:extLst>
      <p:ext uri="{BB962C8B-B14F-4D97-AF65-F5344CB8AC3E}">
        <p14:creationId xmlns:p14="http://schemas.microsoft.com/office/powerpoint/2010/main" val="3762272162"/>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Tailored design</a:t>
            </a:r>
            <a:endParaRPr lang="en-US" dirty="0"/>
          </a:p>
        </p:txBody>
      </p:sp>
      <p:sp>
        <p:nvSpPr>
          <p:cNvPr id="3" name="Text Placeholder 2"/>
          <p:cNvSpPr>
            <a:spLocks noGrp="1"/>
          </p:cNvSpPr>
          <p:nvPr>
            <p:ph type="body" sz="quarter" idx="10"/>
          </p:nvPr>
        </p:nvSpPr>
        <p:spPr>
          <a:xfrm>
            <a:off x="269239" y="1189177"/>
            <a:ext cx="11653523" cy="1391471"/>
          </a:xfrm>
        </p:spPr>
        <p:txBody>
          <a:bodyPr/>
          <a:lstStyle/>
          <a:p>
            <a:r>
              <a:rPr lang="en-US" dirty="0" smtClean="0"/>
              <a:t>Build unique experiences on different devices</a:t>
            </a:r>
          </a:p>
          <a:p>
            <a:pPr lvl="1"/>
            <a:endParaRPr lang="en-US" dirty="0" smtClean="0"/>
          </a:p>
          <a:p>
            <a:pPr lvl="1"/>
            <a:endParaRPr lang="en-US" dirty="0"/>
          </a:p>
        </p:txBody>
      </p:sp>
      <p:sp>
        <p:nvSpPr>
          <p:cNvPr id="6" name="TextBox 5"/>
          <p:cNvSpPr txBox="1"/>
          <p:nvPr/>
        </p:nvSpPr>
        <p:spPr>
          <a:xfrm>
            <a:off x="1349009" y="2311965"/>
            <a:ext cx="1797536" cy="227614"/>
          </a:xfrm>
          <a:prstGeom prst="rect">
            <a:avLst/>
          </a:prstGeom>
          <a:noFill/>
        </p:spPr>
        <p:txBody>
          <a:bodyPr wrap="square" lIns="68571" tIns="34284" rIns="68571" bIns="34284" rtlCol="0">
            <a:spAutoFit/>
          </a:bodyPr>
          <a:lstStyle/>
          <a:p>
            <a:pPr algn="ctr"/>
            <a:r>
              <a:rPr lang="en-US" sz="1029" dirty="0">
                <a:solidFill>
                  <a:prstClr val="black"/>
                </a:solidFill>
              </a:rPr>
              <a:t>Phone (portrait)</a:t>
            </a:r>
          </a:p>
        </p:txBody>
      </p:sp>
      <p:sp>
        <p:nvSpPr>
          <p:cNvPr id="7" name="TextBox 6"/>
          <p:cNvSpPr txBox="1"/>
          <p:nvPr/>
        </p:nvSpPr>
        <p:spPr>
          <a:xfrm>
            <a:off x="4659017" y="2094670"/>
            <a:ext cx="4939960" cy="227614"/>
          </a:xfrm>
          <a:prstGeom prst="rect">
            <a:avLst/>
          </a:prstGeom>
          <a:noFill/>
        </p:spPr>
        <p:txBody>
          <a:bodyPr wrap="square" lIns="68571" tIns="34284" rIns="68571" bIns="34284" rtlCol="0">
            <a:spAutoFit/>
          </a:bodyPr>
          <a:lstStyle/>
          <a:p>
            <a:pPr algn="ctr"/>
            <a:r>
              <a:rPr lang="en-US" sz="1029" dirty="0">
                <a:solidFill>
                  <a:prstClr val="black"/>
                </a:solidFill>
              </a:rPr>
              <a:t>Tablet (landscape) / Desktop</a:t>
            </a:r>
          </a:p>
        </p:txBody>
      </p:sp>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66352" y="2425772"/>
            <a:ext cx="6637835" cy="3588621"/>
          </a:xfrm>
          <a:prstGeom prst="rect">
            <a:avLst/>
          </a:prstGeom>
          <a:effectLst>
            <a:outerShdw blurRad="206375" dir="14220000" sy="23000" kx="1200000" algn="br" rotWithShape="0">
              <a:prstClr val="black">
                <a:alpha val="8000"/>
              </a:prstClr>
            </a:outerShdw>
          </a:effectLst>
        </p:spPr>
      </p:pic>
      <p:pic>
        <p:nvPicPr>
          <p:cNvPr id="9" name="Picture 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75982" y="2686023"/>
            <a:ext cx="5014385" cy="2819050"/>
          </a:xfrm>
          <a:prstGeom prst="rect">
            <a:avLst/>
          </a:prstGeom>
        </p:spPr>
      </p:pic>
      <p:pic>
        <p:nvPicPr>
          <p:cNvPr id="10" name="Picture 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438703" y="2667316"/>
            <a:ext cx="1649740" cy="3007067"/>
          </a:xfrm>
          <a:prstGeom prst="rect">
            <a:avLst/>
          </a:prstGeom>
          <a:ln>
            <a:noFill/>
          </a:ln>
          <a:effectLst>
            <a:outerShdw blurRad="292100" dist="139700" dir="2700000" algn="tl" rotWithShape="0">
              <a:srgbClr val="333333">
                <a:alpha val="65000"/>
              </a:srgbClr>
            </a:outerShdw>
          </a:effectLst>
        </p:spPr>
      </p:pic>
      <p:pic>
        <p:nvPicPr>
          <p:cNvPr id="11" name="Picture 1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536481" y="2914144"/>
            <a:ext cx="1452182" cy="2581010"/>
          </a:xfrm>
          <a:prstGeom prst="rect">
            <a:avLst/>
          </a:prstGeom>
        </p:spPr>
      </p:pic>
    </p:spTree>
    <p:extLst>
      <p:ext uri="{BB962C8B-B14F-4D97-AF65-F5344CB8AC3E}">
        <p14:creationId xmlns:p14="http://schemas.microsoft.com/office/powerpoint/2010/main" val="3526866882"/>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16076" y="1422242"/>
            <a:ext cx="9859116" cy="1813958"/>
          </a:xfrm>
        </p:spPr>
        <p:txBody>
          <a:bodyPr/>
          <a:lstStyle/>
          <a:p>
            <a:r>
              <a:rPr lang="en-US" dirty="0" smtClean="0"/>
              <a:t>Lab 3</a:t>
            </a:r>
            <a:r>
              <a:rPr lang="en-US" dirty="0" smtClean="0"/>
              <a:t>: </a:t>
            </a:r>
            <a:br>
              <a:rPr lang="en-US" dirty="0" smtClean="0"/>
            </a:br>
            <a:r>
              <a:rPr lang="en-US" dirty="0" smtClean="0"/>
              <a:t>Building </a:t>
            </a:r>
            <a:r>
              <a:rPr lang="en-US" dirty="0" smtClean="0"/>
              <a:t>an Adaptive UI</a:t>
            </a:r>
            <a:endParaRPr lang="en-US" dirty="0"/>
          </a:p>
        </p:txBody>
      </p:sp>
      <p:sp>
        <p:nvSpPr>
          <p:cNvPr id="2" name="Text Placeholder 1"/>
          <p:cNvSpPr>
            <a:spLocks noGrp="1"/>
          </p:cNvSpPr>
          <p:nvPr>
            <p:ph type="body" sz="quarter" idx="12"/>
          </p:nvPr>
        </p:nvSpPr>
        <p:spPr/>
        <p:txBody>
          <a:bodyPr/>
          <a:lstStyle/>
          <a:p>
            <a:endParaRPr lang="en-GB"/>
          </a:p>
        </p:txBody>
      </p:sp>
      <p:sp>
        <p:nvSpPr>
          <p:cNvPr id="3" name="Text Placeholder 2"/>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676754744"/>
      </p:ext>
    </p:extLst>
  </p:cSld>
  <p:clrMapOvr>
    <a:masterClrMapping/>
  </p:clrMapOvr>
  <mc:AlternateContent xmlns:mc="http://schemas.openxmlformats.org/markup-compatibility/2006" xmlns:p14="http://schemas.microsoft.com/office/powerpoint/2010/main">
    <mc:Choice Requires="p14">
      <p:transition spd="slow" p14:dur="1400">
        <p14:reveal/>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788032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Scaling algorithm</a:t>
            </a:r>
            <a:endParaRPr lang="en-US" dirty="0"/>
          </a:p>
        </p:txBody>
      </p:sp>
      <p:sp>
        <p:nvSpPr>
          <p:cNvPr id="4" name="Text Placeholder 3"/>
          <p:cNvSpPr>
            <a:spLocks noGrp="1"/>
          </p:cNvSpPr>
          <p:nvPr>
            <p:ph type="body" sz="quarter" idx="10"/>
          </p:nvPr>
        </p:nvSpPr>
        <p:spPr/>
        <p:txBody>
          <a:bodyPr/>
          <a:lstStyle/>
          <a:p>
            <a:endParaRPr lang="en-GB"/>
          </a:p>
        </p:txBody>
      </p:sp>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26316" y="1742019"/>
            <a:ext cx="9198932" cy="4409086"/>
          </a:xfrm>
          <a:prstGeom prst="rect">
            <a:avLst/>
          </a:prstGeom>
        </p:spPr>
      </p:pic>
    </p:spTree>
    <p:extLst>
      <p:ext uri="{BB962C8B-B14F-4D97-AF65-F5344CB8AC3E}">
        <p14:creationId xmlns:p14="http://schemas.microsoft.com/office/powerpoint/2010/main" val="2399334044"/>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caling_16x9_VoiceOver">
            <a:hlinkClick r:id="" action="ppaction://media"/>
          </p:cNvPr>
          <p:cNvPicPr>
            <a:picLocks noChangeAspect="1"/>
          </p:cNvPicPr>
          <p:nvPr>
            <a:videoFile r:link="rId1"/>
            <p:extLst>
              <p:ext uri="{DAA4B4D4-6D71-4841-9C94-3DE7FCFB9230}">
                <p14:media xmlns:p14="http://schemas.microsoft.com/office/powerpoint/2010/main" r:embed="rId2">
                  <p14:trim st="14165"/>
                </p14:media>
              </p:ext>
            </p:extLst>
          </p:nvPr>
        </p:nvPicPr>
        <p:blipFill>
          <a:blip r:embed="rId5"/>
          <a:stretch>
            <a:fillRect/>
          </a:stretch>
        </p:blipFill>
        <p:spPr>
          <a:xfrm>
            <a:off x="1588" y="0"/>
            <a:ext cx="12187237" cy="6858000"/>
          </a:xfrm>
          <a:prstGeom prst="rect">
            <a:avLst/>
          </a:prstGeom>
        </p:spPr>
      </p:pic>
    </p:spTree>
    <p:extLst>
      <p:ext uri="{BB962C8B-B14F-4D97-AF65-F5344CB8AC3E}">
        <p14:creationId xmlns:p14="http://schemas.microsoft.com/office/powerpoint/2010/main" val="15836076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25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lum bright="70000" contrast="-70000"/>
          </a:blip>
          <a:stretch>
            <a:fillRect/>
          </a:stretch>
        </p:blipFill>
        <p:spPr>
          <a:xfrm>
            <a:off x="4013043" y="1730435"/>
            <a:ext cx="3934420" cy="3934420"/>
          </a:xfrm>
          <a:prstGeom prst="rect">
            <a:avLst/>
          </a:prstGeom>
          <a:ln>
            <a:solidFill>
              <a:schemeClr val="accent1"/>
            </a:solidFill>
          </a:ln>
          <a:effectLst>
            <a:outerShdw blurRad="50800" dist="38100" dir="2700000" algn="tl" rotWithShape="0">
              <a:prstClr val="black">
                <a:alpha val="40000"/>
              </a:prstClr>
            </a:outerShdw>
          </a:effectLst>
        </p:spPr>
      </p:pic>
      <p:sp>
        <p:nvSpPr>
          <p:cNvPr id="2" name="Title 1"/>
          <p:cNvSpPr>
            <a:spLocks noGrp="1"/>
          </p:cNvSpPr>
          <p:nvPr>
            <p:ph type="title"/>
          </p:nvPr>
        </p:nvSpPr>
        <p:spPr/>
        <p:txBody>
          <a:bodyPr/>
          <a:lstStyle/>
          <a:p>
            <a:r>
              <a:rPr lang="en-US" dirty="0" smtClean="0"/>
              <a:t>Effective pixel</a:t>
            </a:r>
            <a:endParaRPr lang="en-US" dirty="0"/>
          </a:p>
        </p:txBody>
      </p:sp>
      <p:sp>
        <p:nvSpPr>
          <p:cNvPr id="10" name="Text Placeholder 9"/>
          <p:cNvSpPr>
            <a:spLocks noGrp="1"/>
          </p:cNvSpPr>
          <p:nvPr>
            <p:ph type="body" sz="quarter" idx="10"/>
          </p:nvPr>
        </p:nvSpPr>
        <p:spPr/>
        <p:txBody>
          <a:bodyPr/>
          <a:lstStyle/>
          <a:p>
            <a:endParaRPr lang="en-GB"/>
          </a:p>
        </p:txBody>
      </p:sp>
      <p:grpSp>
        <p:nvGrpSpPr>
          <p:cNvPr id="18" name="Group 17"/>
          <p:cNvGrpSpPr/>
          <p:nvPr/>
        </p:nvGrpSpPr>
        <p:grpSpPr>
          <a:xfrm>
            <a:off x="5469109" y="3077818"/>
            <a:ext cx="2506437" cy="3041791"/>
            <a:chOff x="5464720" y="3077818"/>
            <a:chExt cx="2506437" cy="3041791"/>
          </a:xfrm>
        </p:grpSpPr>
        <p:cxnSp>
          <p:nvCxnSpPr>
            <p:cNvPr id="6" name="Straight Connector 5"/>
            <p:cNvCxnSpPr/>
            <p:nvPr/>
          </p:nvCxnSpPr>
          <p:spPr>
            <a:xfrm flipH="1">
              <a:off x="6556205" y="4328105"/>
              <a:ext cx="1" cy="1412936"/>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464720" y="3077818"/>
              <a:ext cx="1237301" cy="1250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6473612" y="5473278"/>
              <a:ext cx="1497545" cy="646331"/>
            </a:xfrm>
            <a:prstGeom prst="rect">
              <a:avLst/>
            </a:prstGeom>
            <a:solidFill>
              <a:schemeClr val="accent4"/>
            </a:solidFill>
            <a:ln>
              <a:solidFill>
                <a:schemeClr val="accent4"/>
              </a:solidFill>
            </a:ln>
          </p:spPr>
          <p:txBody>
            <a:bodyPr wrap="square" rtlCol="0">
              <a:spAutoFit/>
            </a:bodyPr>
            <a:lstStyle/>
            <a:p>
              <a:r>
                <a:rPr lang="en-US" dirty="0" smtClean="0">
                  <a:solidFill>
                    <a:schemeClr val="bg1"/>
                  </a:solidFill>
                </a:rPr>
                <a:t>Effective Pixel</a:t>
              </a:r>
              <a:endParaRPr lang="en-US" dirty="0">
                <a:solidFill>
                  <a:schemeClr val="bg1"/>
                </a:solidFill>
              </a:endParaRPr>
            </a:p>
          </p:txBody>
        </p:sp>
      </p:grpSp>
      <p:grpSp>
        <p:nvGrpSpPr>
          <p:cNvPr id="17" name="Group 16"/>
          <p:cNvGrpSpPr/>
          <p:nvPr/>
        </p:nvGrpSpPr>
        <p:grpSpPr>
          <a:xfrm>
            <a:off x="4216379" y="4005280"/>
            <a:ext cx="1571166" cy="2114329"/>
            <a:chOff x="4216379" y="4005280"/>
            <a:chExt cx="1571166" cy="2114329"/>
          </a:xfrm>
        </p:grpSpPr>
        <p:cxnSp>
          <p:nvCxnSpPr>
            <p:cNvPr id="3" name="Straight Connector 2"/>
            <p:cNvCxnSpPr>
              <a:stCxn id="4" idx="2"/>
            </p:cNvCxnSpPr>
            <p:nvPr/>
          </p:nvCxnSpPr>
          <p:spPr>
            <a:xfrm>
              <a:off x="5626133" y="4328105"/>
              <a:ext cx="1" cy="157917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5464721" y="4005281"/>
              <a:ext cx="322824" cy="32282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4216379" y="5473278"/>
              <a:ext cx="1497545" cy="646331"/>
            </a:xfrm>
            <a:prstGeom prst="rect">
              <a:avLst/>
            </a:prstGeom>
            <a:solidFill>
              <a:schemeClr val="accent6"/>
            </a:solidFill>
            <a:ln>
              <a:solidFill>
                <a:schemeClr val="accent6"/>
              </a:solidFill>
            </a:ln>
          </p:spPr>
          <p:txBody>
            <a:bodyPr wrap="square" rtlCol="0">
              <a:spAutoFit/>
            </a:bodyPr>
            <a:lstStyle/>
            <a:p>
              <a:r>
                <a:rPr lang="en-US" dirty="0" smtClean="0">
                  <a:solidFill>
                    <a:schemeClr val="bg1"/>
                  </a:solidFill>
                </a:rPr>
                <a:t>Physical Pixel</a:t>
              </a:r>
              <a:endParaRPr lang="en-US" dirty="0">
                <a:solidFill>
                  <a:schemeClr val="bg1"/>
                </a:solidFill>
              </a:endParaRPr>
            </a:p>
          </p:txBody>
        </p:sp>
        <p:sp>
          <p:nvSpPr>
            <p:cNvPr id="9" name="Rectangle 8"/>
            <p:cNvSpPr/>
            <p:nvPr/>
          </p:nvSpPr>
          <p:spPr>
            <a:xfrm>
              <a:off x="5459382" y="4005280"/>
              <a:ext cx="322824" cy="32282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039790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9239" y="1860880"/>
            <a:ext cx="11637012" cy="3136243"/>
          </a:xfrm>
        </p:spPr>
        <p:txBody>
          <a:bodyPr/>
          <a:lstStyle/>
          <a:p>
            <a:r>
              <a:rPr lang="en-GB" dirty="0" smtClean="0"/>
              <a:t>Ignore scale, resolution, &amp; dpi.</a:t>
            </a:r>
            <a:br>
              <a:rPr lang="en-GB" dirty="0" smtClean="0"/>
            </a:br>
            <a:r>
              <a:rPr lang="en-GB" dirty="0" smtClean="0"/>
              <a:t>Design in Effective Pixels</a:t>
            </a:r>
            <a:br>
              <a:rPr lang="en-GB" dirty="0" smtClean="0"/>
            </a:br>
            <a:r>
              <a:rPr lang="en-GB" dirty="0"/>
              <a:t/>
            </a:r>
            <a:br>
              <a:rPr lang="en-GB" dirty="0"/>
            </a:br>
            <a:r>
              <a:rPr lang="en-GB" dirty="0" smtClean="0"/>
              <a:t>XAML is already in Effective Pixels</a:t>
            </a:r>
            <a:endParaRPr lang="en-GB" dirty="0"/>
          </a:p>
        </p:txBody>
      </p:sp>
    </p:spTree>
    <p:extLst>
      <p:ext uri="{BB962C8B-B14F-4D97-AF65-F5344CB8AC3E}">
        <p14:creationId xmlns:p14="http://schemas.microsoft.com/office/powerpoint/2010/main" val="341515819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am I designing?</a:t>
            </a:r>
            <a:endParaRPr lang="en-US" dirty="0"/>
          </a:p>
        </p:txBody>
      </p:sp>
    </p:spTree>
    <p:extLst>
      <p:ext uri="{BB962C8B-B14F-4D97-AF65-F5344CB8AC3E}">
        <p14:creationId xmlns:p14="http://schemas.microsoft.com/office/powerpoint/2010/main" val="1013033722"/>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Planning your design</a:t>
            </a:r>
            <a:endParaRPr lang="en-US" dirty="0"/>
          </a:p>
        </p:txBody>
      </p:sp>
      <p:sp>
        <p:nvSpPr>
          <p:cNvPr id="3" name="Text Placeholder 2"/>
          <p:cNvSpPr>
            <a:spLocks noGrp="1"/>
          </p:cNvSpPr>
          <p:nvPr>
            <p:ph type="body" sz="quarter" idx="10"/>
          </p:nvPr>
        </p:nvSpPr>
        <p:spPr/>
        <p:txBody>
          <a:bodyPr/>
          <a:lstStyle/>
          <a:p>
            <a:endParaRPr lang="en-GB"/>
          </a:p>
        </p:txBody>
      </p:sp>
      <p:grpSp>
        <p:nvGrpSpPr>
          <p:cNvPr id="4" name="Group 3"/>
          <p:cNvGrpSpPr/>
          <p:nvPr/>
        </p:nvGrpSpPr>
        <p:grpSpPr>
          <a:xfrm>
            <a:off x="1387504" y="1385106"/>
            <a:ext cx="9338143" cy="4580272"/>
            <a:chOff x="694482" y="876300"/>
            <a:chExt cx="10757711" cy="5276558"/>
          </a:xfrm>
        </p:grpSpPr>
        <p:grpSp>
          <p:nvGrpSpPr>
            <p:cNvPr id="5" name="Group 4"/>
            <p:cNvGrpSpPr/>
            <p:nvPr/>
          </p:nvGrpSpPr>
          <p:grpSpPr>
            <a:xfrm>
              <a:off x="1073115" y="3467944"/>
              <a:ext cx="1794372" cy="1452254"/>
              <a:chOff x="3541897" y="4929935"/>
              <a:chExt cx="1397976" cy="1045335"/>
            </a:xfrm>
          </p:grpSpPr>
          <p:sp>
            <p:nvSpPr>
              <p:cNvPr id="47" name="Rounded Rectangle 46"/>
              <p:cNvSpPr/>
              <p:nvPr/>
            </p:nvSpPr>
            <p:spPr>
              <a:xfrm>
                <a:off x="3541897" y="4929935"/>
                <a:ext cx="1397976" cy="785425"/>
              </a:xfrm>
              <a:prstGeom prst="roundRect">
                <a:avLst>
                  <a:gd name="adj" fmla="val 3535"/>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8" name="Trapezoid 47"/>
              <p:cNvSpPr/>
              <p:nvPr/>
            </p:nvSpPr>
            <p:spPr>
              <a:xfrm>
                <a:off x="3792387" y="5853691"/>
                <a:ext cx="914400" cy="121579"/>
              </a:xfrm>
              <a:prstGeom prst="trapezoid">
                <a:avLst>
                  <a:gd name="adj" fmla="val 185527"/>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9" name="Rectangle 48"/>
              <p:cNvSpPr/>
              <p:nvPr/>
            </p:nvSpPr>
            <p:spPr>
              <a:xfrm>
                <a:off x="4183787" y="5715361"/>
                <a:ext cx="131601" cy="180271"/>
              </a:xfrm>
              <a:prstGeom prst="rect">
                <a:avLst/>
              </a:prstGeom>
              <a:solidFill>
                <a:srgbClr val="44546A"/>
              </a:solidFill>
              <a:ln w="3175" cap="flat" cmpd="sng" algn="ctr">
                <a:solidFill>
                  <a:srgbClr val="44546A">
                    <a:lumMod val="20000"/>
                    <a:lumOff val="80000"/>
                  </a:srgbClr>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50" name="Rectangle 49"/>
              <p:cNvSpPr/>
              <p:nvPr/>
            </p:nvSpPr>
            <p:spPr>
              <a:xfrm>
                <a:off x="3585149" y="4968508"/>
                <a:ext cx="1311472" cy="685233"/>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6" name="Group 5"/>
            <p:cNvGrpSpPr/>
            <p:nvPr/>
          </p:nvGrpSpPr>
          <p:grpSpPr>
            <a:xfrm>
              <a:off x="9740261" y="876300"/>
              <a:ext cx="1680729" cy="976876"/>
              <a:chOff x="7234107" y="2054423"/>
              <a:chExt cx="1321524" cy="651334"/>
            </a:xfrm>
          </p:grpSpPr>
          <p:sp>
            <p:nvSpPr>
              <p:cNvPr id="43" name="Round Same Side Corner Rectangle 42"/>
              <p:cNvSpPr/>
              <p:nvPr/>
            </p:nvSpPr>
            <p:spPr>
              <a:xfrm>
                <a:off x="7419404" y="2054423"/>
                <a:ext cx="953210" cy="543734"/>
              </a:xfrm>
              <a:prstGeom prst="round2SameRect">
                <a:avLst>
                  <a:gd name="adj1" fmla="val 3236"/>
                  <a:gd name="adj2" fmla="val 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4" name="Rectangle 43"/>
              <p:cNvSpPr/>
              <p:nvPr/>
            </p:nvSpPr>
            <p:spPr>
              <a:xfrm>
                <a:off x="7455936" y="2088185"/>
                <a:ext cx="885373" cy="484894"/>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5" name="Round Same Side Corner Rectangle 44"/>
              <p:cNvSpPr/>
              <p:nvPr/>
            </p:nvSpPr>
            <p:spPr>
              <a:xfrm rot="10800000">
                <a:off x="7234107" y="2655561"/>
                <a:ext cx="1321524" cy="50196"/>
              </a:xfrm>
              <a:prstGeom prst="round2SameRect">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6" name="Trapezoid 45"/>
              <p:cNvSpPr/>
              <p:nvPr/>
            </p:nvSpPr>
            <p:spPr>
              <a:xfrm>
                <a:off x="7235332" y="2598837"/>
                <a:ext cx="1319245" cy="55523"/>
              </a:xfrm>
              <a:prstGeom prst="trapezoid">
                <a:avLst>
                  <a:gd name="adj" fmla="val 276065"/>
                </a:avLst>
              </a:prstGeom>
              <a:solidFill>
                <a:srgbClr val="44546A"/>
              </a:solidFill>
              <a:ln w="3175" cap="flat" cmpd="sng" algn="ctr">
                <a:solidFill>
                  <a:srgbClr val="44546A">
                    <a:lumMod val="20000"/>
                    <a:lumOff val="80000"/>
                  </a:srgbClr>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7" name="Group 6"/>
            <p:cNvGrpSpPr/>
            <p:nvPr/>
          </p:nvGrpSpPr>
          <p:grpSpPr>
            <a:xfrm rot="5400000">
              <a:off x="4813428" y="1033480"/>
              <a:ext cx="901592" cy="622746"/>
              <a:chOff x="2379605" y="1457317"/>
              <a:chExt cx="619603" cy="401804"/>
            </a:xfrm>
          </p:grpSpPr>
          <p:sp>
            <p:nvSpPr>
              <p:cNvPr id="41" name="Rounded Rectangle 40"/>
              <p:cNvSpPr/>
              <p:nvPr/>
            </p:nvSpPr>
            <p:spPr>
              <a:xfrm>
                <a:off x="2379605" y="1457317"/>
                <a:ext cx="619603" cy="40180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2" name="Rectangle 41"/>
              <p:cNvSpPr/>
              <p:nvPr/>
            </p:nvSpPr>
            <p:spPr>
              <a:xfrm>
                <a:off x="2399734" y="1484700"/>
                <a:ext cx="579971" cy="314941"/>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8" name="Group 7"/>
            <p:cNvGrpSpPr/>
            <p:nvPr/>
          </p:nvGrpSpPr>
          <p:grpSpPr>
            <a:xfrm>
              <a:off x="1223109" y="1429905"/>
              <a:ext cx="178854" cy="344257"/>
              <a:chOff x="437063" y="1281340"/>
              <a:chExt cx="382494" cy="552824"/>
            </a:xfrm>
          </p:grpSpPr>
          <p:sp>
            <p:nvSpPr>
              <p:cNvPr id="39" name="Rounded Rectangle 38"/>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40" name="Rectangle 39"/>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sp>
          <p:nvSpPr>
            <p:cNvPr id="9" name="Rectangle 8"/>
            <p:cNvSpPr/>
            <p:nvPr/>
          </p:nvSpPr>
          <p:spPr>
            <a:xfrm>
              <a:off x="694482" y="1846109"/>
              <a:ext cx="2119693" cy="794591"/>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Phone</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 16.3”</a:t>
              </a:r>
            </a:p>
          </p:txBody>
        </p:sp>
        <p:grpSp>
          <p:nvGrpSpPr>
            <p:cNvPr id="10" name="Group 9"/>
            <p:cNvGrpSpPr/>
            <p:nvPr/>
          </p:nvGrpSpPr>
          <p:grpSpPr>
            <a:xfrm>
              <a:off x="7017558" y="3028822"/>
              <a:ext cx="4434635" cy="2197551"/>
              <a:chOff x="5231470" y="4566598"/>
              <a:chExt cx="2216986" cy="1223190"/>
            </a:xfrm>
          </p:grpSpPr>
          <p:sp>
            <p:nvSpPr>
              <p:cNvPr id="37" name="Rounded Rectangle 36"/>
              <p:cNvSpPr/>
              <p:nvPr/>
            </p:nvSpPr>
            <p:spPr>
              <a:xfrm>
                <a:off x="5231470" y="4566598"/>
                <a:ext cx="2216986" cy="1223190"/>
              </a:xfrm>
              <a:prstGeom prst="roundRect">
                <a:avLst>
                  <a:gd name="adj" fmla="val 3535"/>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8" name="Rectangle 37"/>
              <p:cNvSpPr/>
              <p:nvPr/>
            </p:nvSpPr>
            <p:spPr>
              <a:xfrm>
                <a:off x="5301314" y="4626806"/>
                <a:ext cx="2093516" cy="1078535"/>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dirty="0">
                  <a:solidFill>
                    <a:srgbClr val="44546A"/>
                  </a:solidFill>
                  <a:latin typeface="Calibri" panose="020F0502020204030204"/>
                </a:endParaRPr>
              </a:p>
            </p:txBody>
          </p:sp>
        </p:grpSp>
        <p:grpSp>
          <p:nvGrpSpPr>
            <p:cNvPr id="11" name="Group 10"/>
            <p:cNvGrpSpPr/>
            <p:nvPr/>
          </p:nvGrpSpPr>
          <p:grpSpPr>
            <a:xfrm>
              <a:off x="1589485" y="1337839"/>
              <a:ext cx="254574" cy="436324"/>
              <a:chOff x="437063" y="1281340"/>
              <a:chExt cx="382494" cy="552824"/>
            </a:xfrm>
          </p:grpSpPr>
          <p:sp>
            <p:nvSpPr>
              <p:cNvPr id="35" name="Rounded Rectangle 34"/>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6" name="Rectangle 35"/>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12" name="Group 11"/>
            <p:cNvGrpSpPr/>
            <p:nvPr/>
          </p:nvGrpSpPr>
          <p:grpSpPr>
            <a:xfrm>
              <a:off x="2024775" y="1137510"/>
              <a:ext cx="368020" cy="632792"/>
              <a:chOff x="437063" y="1281340"/>
              <a:chExt cx="382494" cy="552824"/>
            </a:xfrm>
          </p:grpSpPr>
          <p:sp>
            <p:nvSpPr>
              <p:cNvPr id="33" name="Rounded Rectangle 32"/>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4" name="Rectangle 33"/>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13" name="Group 12"/>
            <p:cNvGrpSpPr/>
            <p:nvPr/>
          </p:nvGrpSpPr>
          <p:grpSpPr>
            <a:xfrm>
              <a:off x="3903534" y="1237302"/>
              <a:ext cx="826650" cy="553976"/>
              <a:chOff x="2379605" y="1457317"/>
              <a:chExt cx="619603" cy="401804"/>
            </a:xfrm>
          </p:grpSpPr>
          <p:sp>
            <p:nvSpPr>
              <p:cNvPr id="31" name="Rounded Rectangle 30"/>
              <p:cNvSpPr/>
              <p:nvPr/>
            </p:nvSpPr>
            <p:spPr>
              <a:xfrm>
                <a:off x="2379605" y="1457317"/>
                <a:ext cx="619603" cy="40180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2" name="Rectangle 31"/>
              <p:cNvSpPr/>
              <p:nvPr/>
            </p:nvSpPr>
            <p:spPr>
              <a:xfrm>
                <a:off x="2399734" y="1484700"/>
                <a:ext cx="579971" cy="314941"/>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grpSp>
          <p:nvGrpSpPr>
            <p:cNvPr id="14" name="Group 13"/>
            <p:cNvGrpSpPr/>
            <p:nvPr/>
          </p:nvGrpSpPr>
          <p:grpSpPr>
            <a:xfrm>
              <a:off x="5730943" y="1060841"/>
              <a:ext cx="1062831" cy="719578"/>
              <a:chOff x="2379605" y="1457317"/>
              <a:chExt cx="619603" cy="401804"/>
            </a:xfrm>
          </p:grpSpPr>
          <p:sp>
            <p:nvSpPr>
              <p:cNvPr id="29" name="Rounded Rectangle 28"/>
              <p:cNvSpPr/>
              <p:nvPr/>
            </p:nvSpPr>
            <p:spPr>
              <a:xfrm>
                <a:off x="2379605" y="1457317"/>
                <a:ext cx="619603" cy="40180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30" name="Rectangle 29"/>
              <p:cNvSpPr/>
              <p:nvPr/>
            </p:nvSpPr>
            <p:spPr>
              <a:xfrm>
                <a:off x="2399734" y="1484700"/>
                <a:ext cx="579971" cy="314941"/>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sp>
          <p:nvSpPr>
            <p:cNvPr id="15" name="Rectangle 14"/>
            <p:cNvSpPr/>
            <p:nvPr/>
          </p:nvSpPr>
          <p:spPr>
            <a:xfrm>
              <a:off x="4390818" y="1941983"/>
              <a:ext cx="2263370" cy="672030"/>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Tablets and 2 in 1</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a:t>
              </a:r>
            </a:p>
            <a:p>
              <a:pPr algn="ctr">
                <a:defRPr/>
              </a:pPr>
              <a:r>
                <a:rPr lang="en-US" sz="1100" kern="0" dirty="0">
                  <a:solidFill>
                    <a:srgbClr val="737373"/>
                  </a:solidFill>
                  <a:latin typeface="Segoe UI" panose="020B0502040204020203" pitchFamily="34" charset="0"/>
                  <a:cs typeface="Segoe UI" panose="020B0502040204020203" pitchFamily="34" charset="0"/>
                </a:rPr>
                <a:t>20”</a:t>
              </a:r>
            </a:p>
          </p:txBody>
        </p:sp>
        <p:grpSp>
          <p:nvGrpSpPr>
            <p:cNvPr id="16" name="Group 15"/>
            <p:cNvGrpSpPr/>
            <p:nvPr/>
          </p:nvGrpSpPr>
          <p:grpSpPr>
            <a:xfrm>
              <a:off x="8245950" y="1049182"/>
              <a:ext cx="1371124" cy="796927"/>
              <a:chOff x="7234107" y="2054423"/>
              <a:chExt cx="1321524" cy="651334"/>
            </a:xfrm>
          </p:grpSpPr>
          <p:sp>
            <p:nvSpPr>
              <p:cNvPr id="25" name="Round Same Side Corner Rectangle 24"/>
              <p:cNvSpPr/>
              <p:nvPr/>
            </p:nvSpPr>
            <p:spPr>
              <a:xfrm>
                <a:off x="7419404" y="2054423"/>
                <a:ext cx="953210" cy="543734"/>
              </a:xfrm>
              <a:prstGeom prst="round2SameRect">
                <a:avLst>
                  <a:gd name="adj1" fmla="val 3236"/>
                  <a:gd name="adj2" fmla="val 0"/>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6" name="Rectangle 25"/>
              <p:cNvSpPr/>
              <p:nvPr/>
            </p:nvSpPr>
            <p:spPr>
              <a:xfrm>
                <a:off x="7455936" y="2088185"/>
                <a:ext cx="885373" cy="484894"/>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7" name="Round Same Side Corner Rectangle 26"/>
              <p:cNvSpPr/>
              <p:nvPr/>
            </p:nvSpPr>
            <p:spPr>
              <a:xfrm rot="10800000">
                <a:off x="7234107" y="2655561"/>
                <a:ext cx="1321524" cy="50196"/>
              </a:xfrm>
              <a:prstGeom prst="round2SameRect">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8" name="Trapezoid 27"/>
              <p:cNvSpPr/>
              <p:nvPr/>
            </p:nvSpPr>
            <p:spPr>
              <a:xfrm>
                <a:off x="7235332" y="2598837"/>
                <a:ext cx="1319245" cy="55523"/>
              </a:xfrm>
              <a:prstGeom prst="trapezoid">
                <a:avLst>
                  <a:gd name="adj" fmla="val 276065"/>
                </a:avLst>
              </a:prstGeom>
              <a:solidFill>
                <a:srgbClr val="44546A"/>
              </a:solidFill>
              <a:ln w="3175" cap="flat" cmpd="sng" algn="ctr">
                <a:solidFill>
                  <a:srgbClr val="44546A">
                    <a:lumMod val="20000"/>
                    <a:lumOff val="80000"/>
                  </a:srgbClr>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sp>
          <p:nvSpPr>
            <p:cNvPr id="17" name="Rectangle 16"/>
            <p:cNvSpPr/>
            <p:nvPr/>
          </p:nvSpPr>
          <p:spPr>
            <a:xfrm>
              <a:off x="8564846" y="1929301"/>
              <a:ext cx="2584677" cy="772938"/>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Small and Large Laptops</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a:t>
              </a:r>
            </a:p>
            <a:p>
              <a:pPr algn="ctr">
                <a:defRPr/>
              </a:pPr>
              <a:r>
                <a:rPr lang="en-US" sz="1100" kern="0" dirty="0">
                  <a:solidFill>
                    <a:srgbClr val="737373"/>
                  </a:solidFill>
                  <a:latin typeface="Segoe UI" panose="020B0502040204020203" pitchFamily="34" charset="0"/>
                  <a:cs typeface="Segoe UI" panose="020B0502040204020203" pitchFamily="34" charset="0"/>
                </a:rPr>
                <a:t>24.5”</a:t>
              </a:r>
            </a:p>
          </p:txBody>
        </p:sp>
        <p:grpSp>
          <p:nvGrpSpPr>
            <p:cNvPr id="18" name="Group 17"/>
            <p:cNvGrpSpPr/>
            <p:nvPr/>
          </p:nvGrpSpPr>
          <p:grpSpPr>
            <a:xfrm>
              <a:off x="3185030" y="3071892"/>
              <a:ext cx="2503106" cy="2025860"/>
              <a:chOff x="3541897" y="4929935"/>
              <a:chExt cx="1397976" cy="1045335"/>
            </a:xfrm>
          </p:grpSpPr>
          <p:sp>
            <p:nvSpPr>
              <p:cNvPr id="21" name="Rounded Rectangle 20"/>
              <p:cNvSpPr/>
              <p:nvPr/>
            </p:nvSpPr>
            <p:spPr>
              <a:xfrm>
                <a:off x="3541897" y="4929935"/>
                <a:ext cx="1397976" cy="785425"/>
              </a:xfrm>
              <a:prstGeom prst="roundRect">
                <a:avLst>
                  <a:gd name="adj" fmla="val 3535"/>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2" name="Trapezoid 21"/>
              <p:cNvSpPr/>
              <p:nvPr/>
            </p:nvSpPr>
            <p:spPr>
              <a:xfrm>
                <a:off x="3792387" y="5853691"/>
                <a:ext cx="914400" cy="121579"/>
              </a:xfrm>
              <a:prstGeom prst="trapezoid">
                <a:avLst>
                  <a:gd name="adj" fmla="val 185527"/>
                </a:avLst>
              </a:prstGeom>
              <a:solidFill>
                <a:srgbClr val="44546A"/>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3" name="Rectangle 22"/>
              <p:cNvSpPr/>
              <p:nvPr/>
            </p:nvSpPr>
            <p:spPr>
              <a:xfrm>
                <a:off x="4183787" y="5715361"/>
                <a:ext cx="131601" cy="180271"/>
              </a:xfrm>
              <a:prstGeom prst="rect">
                <a:avLst/>
              </a:prstGeom>
              <a:solidFill>
                <a:srgbClr val="44546A"/>
              </a:solidFill>
              <a:ln w="3175" cap="flat" cmpd="sng" algn="ctr">
                <a:solidFill>
                  <a:srgbClr val="44546A">
                    <a:lumMod val="20000"/>
                    <a:lumOff val="80000"/>
                  </a:srgbClr>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24" name="Rectangle 23"/>
              <p:cNvSpPr/>
              <p:nvPr/>
            </p:nvSpPr>
            <p:spPr>
              <a:xfrm>
                <a:off x="3585149" y="4968508"/>
                <a:ext cx="1311472" cy="685233"/>
              </a:xfrm>
              <a:prstGeom prst="rect">
                <a:avLst/>
              </a:prstGeom>
              <a:solidFill>
                <a:sysClr val="window" lastClr="FFFFFF"/>
              </a:solidFill>
              <a:ln w="12700" cap="flat" cmpd="sng" algn="ctr">
                <a:no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grpSp>
        <p:sp>
          <p:nvSpPr>
            <p:cNvPr id="19" name="Rectangle 18"/>
            <p:cNvSpPr/>
            <p:nvPr/>
          </p:nvSpPr>
          <p:spPr>
            <a:xfrm>
              <a:off x="1553798" y="5469550"/>
              <a:ext cx="3417354" cy="683308"/>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Small and Large Desktop Monitors</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a:t>
              </a:r>
            </a:p>
            <a:p>
              <a:pPr algn="ctr">
                <a:defRPr/>
              </a:pPr>
              <a:r>
                <a:rPr lang="en-US" sz="1100" kern="0" dirty="0">
                  <a:solidFill>
                    <a:srgbClr val="737373"/>
                  </a:solidFill>
                  <a:latin typeface="Segoe UI" panose="020B0502040204020203" pitchFamily="34" charset="0"/>
                  <a:cs typeface="Segoe UI" panose="020B0502040204020203" pitchFamily="34" charset="0"/>
                </a:rPr>
                <a:t>28”</a:t>
              </a:r>
            </a:p>
          </p:txBody>
        </p:sp>
        <p:sp>
          <p:nvSpPr>
            <p:cNvPr id="20" name="Rectangle 19"/>
            <p:cNvSpPr/>
            <p:nvPr/>
          </p:nvSpPr>
          <p:spPr>
            <a:xfrm>
              <a:off x="8370189" y="5469551"/>
              <a:ext cx="1941167" cy="683306"/>
            </a:xfrm>
            <a:prstGeom prst="rect">
              <a:avLst/>
            </a:prstGeom>
            <a:solidFill>
              <a:schemeClr val="bg1"/>
            </a:solidFill>
            <a:ln w="12700" cap="flat" cmpd="sng" algn="ctr">
              <a:solidFill>
                <a:schemeClr val="bg1"/>
              </a:solidFill>
              <a:prstDash val="solid"/>
              <a:miter lim="800000"/>
            </a:ln>
            <a:effectLst/>
          </p:spPr>
          <p:txBody>
            <a:bodyPr rtlCol="0" anchor="ctr"/>
            <a:lstStyle/>
            <a:p>
              <a:pPr algn="ctr">
                <a:defRPr/>
              </a:pPr>
              <a:r>
                <a:rPr lang="en-US" sz="1200" b="1" kern="0" dirty="0">
                  <a:solidFill>
                    <a:srgbClr val="737373"/>
                  </a:solidFill>
                  <a:latin typeface="Segoe UI" panose="020B0502040204020203" pitchFamily="34" charset="0"/>
                  <a:cs typeface="Segoe UI" panose="020B0502040204020203" pitchFamily="34" charset="0"/>
                </a:rPr>
                <a:t>TV</a:t>
              </a:r>
            </a:p>
            <a:p>
              <a:pPr algn="ctr">
                <a:defRPr/>
              </a:pPr>
              <a:r>
                <a:rPr lang="en-US" sz="1100" kern="0" dirty="0">
                  <a:solidFill>
                    <a:srgbClr val="737373"/>
                  </a:solidFill>
                  <a:latin typeface="Segoe UI" panose="020B0502040204020203" pitchFamily="34" charset="0"/>
                  <a:cs typeface="Segoe UI" panose="020B0502040204020203" pitchFamily="34" charset="0"/>
                </a:rPr>
                <a:t>Viewing Distance:</a:t>
              </a:r>
            </a:p>
            <a:p>
              <a:pPr algn="ctr">
                <a:defRPr/>
              </a:pPr>
              <a:r>
                <a:rPr lang="en-US" sz="1100" kern="0" dirty="0">
                  <a:solidFill>
                    <a:srgbClr val="737373"/>
                  </a:solidFill>
                  <a:latin typeface="Segoe UI" panose="020B0502040204020203" pitchFamily="34" charset="0"/>
                  <a:cs typeface="Segoe UI" panose="020B0502040204020203" pitchFamily="34" charset="0"/>
                </a:rPr>
                <a:t>84”</a:t>
              </a:r>
            </a:p>
          </p:txBody>
        </p:sp>
      </p:grpSp>
      <p:grpSp>
        <p:nvGrpSpPr>
          <p:cNvPr id="72" name="Group 71"/>
          <p:cNvGrpSpPr/>
          <p:nvPr/>
        </p:nvGrpSpPr>
        <p:grpSpPr>
          <a:xfrm>
            <a:off x="2154850" y="1540266"/>
            <a:ext cx="6976738" cy="699197"/>
            <a:chOff x="2154850" y="1540266"/>
            <a:chExt cx="6976738" cy="699197"/>
          </a:xfrm>
        </p:grpSpPr>
        <p:grpSp>
          <p:nvGrpSpPr>
            <p:cNvPr id="51" name="Group 50"/>
            <p:cNvGrpSpPr/>
            <p:nvPr/>
          </p:nvGrpSpPr>
          <p:grpSpPr>
            <a:xfrm>
              <a:off x="2154850" y="1792225"/>
              <a:ext cx="308969" cy="381994"/>
              <a:chOff x="1605933" y="1364471"/>
              <a:chExt cx="359938" cy="445010"/>
            </a:xfrm>
          </p:grpSpPr>
          <p:grpSp>
            <p:nvGrpSpPr>
              <p:cNvPr id="52" name="Group 51"/>
              <p:cNvGrpSpPr/>
              <p:nvPr/>
            </p:nvGrpSpPr>
            <p:grpSpPr>
              <a:xfrm>
                <a:off x="1622009" y="1364471"/>
                <a:ext cx="259642" cy="445010"/>
                <a:chOff x="437063" y="1281340"/>
                <a:chExt cx="382494" cy="552824"/>
              </a:xfrm>
            </p:grpSpPr>
            <p:sp>
              <p:nvSpPr>
                <p:cNvPr id="54" name="Rounded Rectangle 53"/>
                <p:cNvSpPr/>
                <p:nvPr/>
              </p:nvSpPr>
              <p:spPr>
                <a:xfrm>
                  <a:off x="437063" y="1281340"/>
                  <a:ext cx="382494" cy="552824"/>
                </a:xfrm>
                <a:prstGeom prst="roundRect">
                  <a:avLst>
                    <a:gd name="adj" fmla="val 5180"/>
                  </a:avLst>
                </a:prstGeom>
                <a:solidFill>
                  <a:srgbClr val="44546A"/>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55" name="Rectangle 54"/>
                <p:cNvSpPr/>
                <p:nvPr/>
              </p:nvSpPr>
              <p:spPr>
                <a:xfrm>
                  <a:off x="457192" y="1304503"/>
                  <a:ext cx="339665" cy="470182"/>
                </a:xfrm>
                <a:prstGeom prst="rect">
                  <a:avLst/>
                </a:prstGeom>
                <a:solidFill>
                  <a:sysClr val="window" lastClr="FFFFFF"/>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grpSp>
          <p:sp>
            <p:nvSpPr>
              <p:cNvPr id="53" name="TextBox 52"/>
              <p:cNvSpPr txBox="1"/>
              <p:nvPr/>
            </p:nvSpPr>
            <p:spPr>
              <a:xfrm>
                <a:off x="1605933" y="1458322"/>
                <a:ext cx="359938" cy="262241"/>
              </a:xfrm>
              <a:prstGeom prst="rect">
                <a:avLst/>
              </a:prstGeom>
              <a:noFill/>
            </p:spPr>
            <p:txBody>
              <a:bodyPr wrap="square" rtlCol="0">
                <a:spAutoFit/>
              </a:bodyPr>
              <a:lstStyle/>
              <a:p>
                <a:r>
                  <a:rPr lang="en-US" sz="1071" dirty="0"/>
                  <a:t>5”</a:t>
                </a:r>
              </a:p>
            </p:txBody>
          </p:sp>
        </p:grpSp>
        <p:grpSp>
          <p:nvGrpSpPr>
            <p:cNvPr id="61" name="Group 60"/>
            <p:cNvGrpSpPr/>
            <p:nvPr/>
          </p:nvGrpSpPr>
          <p:grpSpPr>
            <a:xfrm>
              <a:off x="4166954" y="1700266"/>
              <a:ext cx="720551" cy="482874"/>
              <a:chOff x="3982125" y="1261933"/>
              <a:chExt cx="843106" cy="565004"/>
            </a:xfrm>
          </p:grpSpPr>
          <p:grpSp>
            <p:nvGrpSpPr>
              <p:cNvPr id="62" name="Group 61"/>
              <p:cNvGrpSpPr/>
              <p:nvPr/>
            </p:nvGrpSpPr>
            <p:grpSpPr>
              <a:xfrm>
                <a:off x="3982125" y="1261933"/>
                <a:ext cx="843106" cy="565004"/>
                <a:chOff x="2379605" y="1457317"/>
                <a:chExt cx="619603" cy="401804"/>
              </a:xfrm>
            </p:grpSpPr>
            <p:sp>
              <p:nvSpPr>
                <p:cNvPr id="64" name="Rounded Rectangle 63"/>
                <p:cNvSpPr/>
                <p:nvPr/>
              </p:nvSpPr>
              <p:spPr>
                <a:xfrm>
                  <a:off x="2379605" y="1457317"/>
                  <a:ext cx="619603" cy="401804"/>
                </a:xfrm>
                <a:prstGeom prst="roundRect">
                  <a:avLst>
                    <a:gd name="adj" fmla="val 5180"/>
                  </a:avLst>
                </a:prstGeom>
                <a:solidFill>
                  <a:srgbClr val="44546A"/>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65" name="Rectangle 64"/>
                <p:cNvSpPr/>
                <p:nvPr/>
              </p:nvSpPr>
              <p:spPr>
                <a:xfrm>
                  <a:off x="2399734" y="1484700"/>
                  <a:ext cx="579971" cy="314941"/>
                </a:xfrm>
                <a:prstGeom prst="rect">
                  <a:avLst/>
                </a:prstGeom>
                <a:solidFill>
                  <a:sysClr val="window" lastClr="FFFFFF"/>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grpSp>
          <p:sp>
            <p:nvSpPr>
              <p:cNvPr id="63" name="TextBox 62"/>
              <p:cNvSpPr txBox="1"/>
              <p:nvPr/>
            </p:nvSpPr>
            <p:spPr>
              <a:xfrm>
                <a:off x="4241546" y="1414949"/>
                <a:ext cx="359938" cy="262241"/>
              </a:xfrm>
              <a:prstGeom prst="rect">
                <a:avLst/>
              </a:prstGeom>
              <a:noFill/>
            </p:spPr>
            <p:txBody>
              <a:bodyPr wrap="square" rtlCol="0">
                <a:spAutoFit/>
              </a:bodyPr>
              <a:lstStyle/>
              <a:p>
                <a:r>
                  <a:rPr lang="en-US" sz="1071" dirty="0"/>
                  <a:t>8”</a:t>
                </a:r>
              </a:p>
            </p:txBody>
          </p:sp>
        </p:grpSp>
        <p:grpSp>
          <p:nvGrpSpPr>
            <p:cNvPr id="66" name="Group 65"/>
            <p:cNvGrpSpPr/>
            <p:nvPr/>
          </p:nvGrpSpPr>
          <p:grpSpPr>
            <a:xfrm>
              <a:off x="7928610" y="1540266"/>
              <a:ext cx="1202978" cy="699197"/>
              <a:chOff x="7234107" y="2054423"/>
              <a:chExt cx="1321524" cy="651334"/>
            </a:xfrm>
          </p:grpSpPr>
          <p:sp>
            <p:nvSpPr>
              <p:cNvPr id="67" name="Round Same Side Corner Rectangle 66"/>
              <p:cNvSpPr/>
              <p:nvPr/>
            </p:nvSpPr>
            <p:spPr>
              <a:xfrm>
                <a:off x="7419404" y="2054423"/>
                <a:ext cx="953210" cy="543734"/>
              </a:xfrm>
              <a:prstGeom prst="round2SameRect">
                <a:avLst>
                  <a:gd name="adj1" fmla="val 3236"/>
                  <a:gd name="adj2" fmla="val 0"/>
                </a:avLst>
              </a:prstGeom>
              <a:solidFill>
                <a:srgbClr val="44546A"/>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68" name="Rectangle 67"/>
              <p:cNvSpPr/>
              <p:nvPr/>
            </p:nvSpPr>
            <p:spPr>
              <a:xfrm>
                <a:off x="7455936" y="2088185"/>
                <a:ext cx="885373" cy="484894"/>
              </a:xfrm>
              <a:prstGeom prst="rect">
                <a:avLst/>
              </a:prstGeom>
              <a:solidFill>
                <a:sysClr val="window" lastClr="FFFFFF"/>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69" name="Round Same Side Corner Rectangle 68"/>
              <p:cNvSpPr/>
              <p:nvPr/>
            </p:nvSpPr>
            <p:spPr>
              <a:xfrm rot="10800000">
                <a:off x="7234107" y="2655561"/>
                <a:ext cx="1321524" cy="50196"/>
              </a:xfrm>
              <a:prstGeom prst="round2SameRect">
                <a:avLst/>
              </a:prstGeom>
              <a:solidFill>
                <a:srgbClr val="44546A"/>
              </a:solidFill>
              <a:ln w="12700"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sp>
            <p:nvSpPr>
              <p:cNvPr id="70" name="Trapezoid 69"/>
              <p:cNvSpPr/>
              <p:nvPr/>
            </p:nvSpPr>
            <p:spPr>
              <a:xfrm>
                <a:off x="7235332" y="2598837"/>
                <a:ext cx="1319245" cy="55523"/>
              </a:xfrm>
              <a:prstGeom prst="trapezoid">
                <a:avLst>
                  <a:gd name="adj" fmla="val 276065"/>
                </a:avLst>
              </a:prstGeom>
              <a:solidFill>
                <a:srgbClr val="44546A"/>
              </a:solidFill>
              <a:ln w="3175" cap="flat" cmpd="sng" algn="ctr">
                <a:solidFill>
                  <a:srgbClr val="C00000"/>
                </a:solidFill>
                <a:prstDash val="solid"/>
                <a:miter lim="800000"/>
              </a:ln>
              <a:effectLst/>
            </p:spPr>
            <p:txBody>
              <a:bodyPr rtlCol="0" anchor="ctr"/>
              <a:lstStyle/>
              <a:p>
                <a:pPr algn="ctr" defTabSz="932597" eaLnBrk="1" fontAlgn="auto" hangingPunct="1">
                  <a:spcBef>
                    <a:spcPts val="0"/>
                  </a:spcBef>
                  <a:spcAft>
                    <a:spcPts val="0"/>
                  </a:spcAft>
                  <a:defRPr/>
                </a:pPr>
                <a:endParaRPr lang="en-US" sz="1836" kern="0">
                  <a:solidFill>
                    <a:prstClr val="white"/>
                  </a:solidFill>
                  <a:latin typeface="Calibri" panose="020F0502020204030204"/>
                  <a:ea typeface="+mn-ea"/>
                </a:endParaRPr>
              </a:p>
            </p:txBody>
          </p:sp>
        </p:grpSp>
        <p:sp>
          <p:nvSpPr>
            <p:cNvPr id="71" name="TextBox 70"/>
            <p:cNvSpPr txBox="1"/>
            <p:nvPr/>
          </p:nvSpPr>
          <p:spPr>
            <a:xfrm>
              <a:off x="8303208" y="1775956"/>
              <a:ext cx="487231" cy="262241"/>
            </a:xfrm>
            <a:prstGeom prst="rect">
              <a:avLst/>
            </a:prstGeom>
            <a:noFill/>
          </p:spPr>
          <p:txBody>
            <a:bodyPr wrap="square" rtlCol="0">
              <a:spAutoFit/>
            </a:bodyPr>
            <a:lstStyle/>
            <a:p>
              <a:r>
                <a:rPr lang="en-US" sz="1071" dirty="0"/>
                <a:t>13”</a:t>
              </a:r>
            </a:p>
          </p:txBody>
        </p:sp>
      </p:grpSp>
      <p:grpSp>
        <p:nvGrpSpPr>
          <p:cNvPr id="80" name="Group 79"/>
          <p:cNvGrpSpPr/>
          <p:nvPr/>
        </p:nvGrpSpPr>
        <p:grpSpPr>
          <a:xfrm>
            <a:off x="1706279" y="2835953"/>
            <a:ext cx="8932550" cy="293149"/>
            <a:chOff x="1706279" y="2835953"/>
            <a:chExt cx="8932550" cy="293149"/>
          </a:xfrm>
        </p:grpSpPr>
        <p:cxnSp>
          <p:nvCxnSpPr>
            <p:cNvPr id="73" name="Straight Arrow Connector 72"/>
            <p:cNvCxnSpPr/>
            <p:nvPr/>
          </p:nvCxnSpPr>
          <p:spPr>
            <a:xfrm>
              <a:off x="2199297" y="3003395"/>
              <a:ext cx="595854"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2111961" y="2868793"/>
              <a:ext cx="260309" cy="26030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 name="Straight Arrow Connector 74"/>
            <p:cNvCxnSpPr/>
            <p:nvPr/>
          </p:nvCxnSpPr>
          <p:spPr>
            <a:xfrm flipH="1">
              <a:off x="1706279" y="3014612"/>
              <a:ext cx="486463"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a:off x="8067968" y="2970555"/>
              <a:ext cx="2570861" cy="0"/>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7" name="Oval 76"/>
            <p:cNvSpPr/>
            <p:nvPr/>
          </p:nvSpPr>
          <p:spPr>
            <a:xfrm>
              <a:off x="7937813" y="2835953"/>
              <a:ext cx="260309" cy="26030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8" name="Straight Arrow Connector 77"/>
            <p:cNvCxnSpPr>
              <a:stCxn id="79" idx="6"/>
            </p:cNvCxnSpPr>
            <p:nvPr/>
          </p:nvCxnSpPr>
          <p:spPr>
            <a:xfrm>
              <a:off x="4388665" y="2990069"/>
              <a:ext cx="2348322" cy="444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79" name="Oval 78"/>
            <p:cNvSpPr/>
            <p:nvPr/>
          </p:nvSpPr>
          <p:spPr>
            <a:xfrm>
              <a:off x="4128356" y="2859914"/>
              <a:ext cx="260309" cy="260309"/>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709906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4"/>
                                        </p:tgtEl>
                                        <p:attrNameLst>
                                          <p:attrName>style.opacity</p:attrName>
                                        </p:attrNameLst>
                                      </p:cBhvr>
                                      <p:to>
                                        <p:strVal val="0.5"/>
                                      </p:to>
                                    </p:set>
                                    <p:animEffect filter="image" prLst="opacity: 0.5">
                                      <p:cBhvr rctx="IE">
                                        <p:cTn id="7" dur="indefinite"/>
                                        <p:tgtEl>
                                          <p:spTgt spid="4"/>
                                        </p:tgtEl>
                                      </p:cBhvr>
                                    </p:animEffect>
                                  </p:childTnLst>
                                </p:cTn>
                              </p:par>
                            </p:childTnLst>
                          </p:cTn>
                        </p:par>
                        <p:par>
                          <p:cTn id="8" fill="hold">
                            <p:stCondLst>
                              <p:cond delay="0"/>
                            </p:stCondLst>
                            <p:childTnLst>
                              <p:par>
                                <p:cTn id="9" presetID="10" presetClass="entr" presetSubtype="0" fill="hold" nodeType="afterEffect">
                                  <p:stCondLst>
                                    <p:cond delay="0"/>
                                  </p:stCondLst>
                                  <p:childTnLst>
                                    <p:set>
                                      <p:cBhvr>
                                        <p:cTn id="10" dur="1" fill="hold">
                                          <p:stCondLst>
                                            <p:cond delay="0"/>
                                          </p:stCondLst>
                                        </p:cTn>
                                        <p:tgtEl>
                                          <p:spTgt spid="72"/>
                                        </p:tgtEl>
                                        <p:attrNameLst>
                                          <p:attrName>style.visibility</p:attrName>
                                        </p:attrNameLst>
                                      </p:cBhvr>
                                      <p:to>
                                        <p:strVal val="visible"/>
                                      </p:to>
                                    </p:set>
                                    <p:animEffect transition="in" filter="fade">
                                      <p:cBhvr>
                                        <p:cTn id="11" dur="500"/>
                                        <p:tgtEl>
                                          <p:spTgt spid="72"/>
                                        </p:tgtEl>
                                      </p:cBhvr>
                                    </p:animEffect>
                                  </p:childTnLst>
                                </p:cTn>
                              </p:par>
                              <p:par>
                                <p:cTn id="12" presetID="10" presetClass="entr" presetSubtype="0" fill="hold" nodeType="withEffect">
                                  <p:stCondLst>
                                    <p:cond delay="0"/>
                                  </p:stCondLst>
                                  <p:childTnLst>
                                    <p:set>
                                      <p:cBhvr>
                                        <p:cTn id="13" dur="1" fill="hold">
                                          <p:stCondLst>
                                            <p:cond delay="0"/>
                                          </p:stCondLst>
                                        </p:cTn>
                                        <p:tgtEl>
                                          <p:spTgt spid="80"/>
                                        </p:tgtEl>
                                        <p:attrNameLst>
                                          <p:attrName>style.visibility</p:attrName>
                                        </p:attrNameLst>
                                      </p:cBhvr>
                                      <p:to>
                                        <p:strVal val="visible"/>
                                      </p:to>
                                    </p:set>
                                    <p:animEffect transition="in" filter="fade">
                                      <p:cBhvr>
                                        <p:cTn id="14"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Snap points</a:t>
            </a:r>
            <a:endParaRPr lang="en-US" dirty="0"/>
          </a:p>
        </p:txBody>
      </p:sp>
      <p:sp>
        <p:nvSpPr>
          <p:cNvPr id="40" name="Title 5"/>
          <p:cNvSpPr txBox="1">
            <a:spLocks/>
          </p:cNvSpPr>
          <p:nvPr/>
        </p:nvSpPr>
        <p:spPr bwMode="white">
          <a:xfrm>
            <a:off x="6115412" y="4877544"/>
            <a:ext cx="986312" cy="4985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800" dirty="0" smtClean="0">
                <a:solidFill>
                  <a:schemeClr val="tx1"/>
                </a:solidFill>
                <a:latin typeface="Segoe UI" panose="020B0502040204020203" pitchFamily="34" charset="0"/>
                <a:cs typeface="Segoe UI" panose="020B0502040204020203" pitchFamily="34" charset="0"/>
              </a:rPr>
              <a:t>phablet &amp; tablet</a:t>
            </a:r>
            <a:endParaRPr lang="en-US" sz="1800" dirty="0">
              <a:solidFill>
                <a:schemeClr val="tx1"/>
              </a:solidFill>
              <a:latin typeface="Segoe UI" panose="020B0502040204020203" pitchFamily="34" charset="0"/>
              <a:cs typeface="Segoe UI" panose="020B0502040204020203" pitchFamily="34" charset="0"/>
            </a:endParaRPr>
          </a:p>
        </p:txBody>
      </p:sp>
      <p:pic>
        <p:nvPicPr>
          <p:cNvPr id="41" name="Picture 40"/>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245306" y="2990206"/>
            <a:ext cx="1631489" cy="915848"/>
          </a:xfrm>
          <a:prstGeom prst="rect">
            <a:avLst/>
          </a:prstGeom>
          <a:ln>
            <a:noFill/>
          </a:ln>
          <a:effectLst>
            <a:outerShdw blurRad="292100" dist="139700" dir="2700000" algn="tl" rotWithShape="0">
              <a:srgbClr val="333333">
                <a:alpha val="65000"/>
              </a:srgbClr>
            </a:outerShdw>
          </a:effectLst>
        </p:spPr>
      </p:pic>
      <p:pic>
        <p:nvPicPr>
          <p:cNvPr id="42" name="Picture 4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974706" y="2225440"/>
            <a:ext cx="1262412" cy="1684969"/>
          </a:xfrm>
          <a:prstGeom prst="rect">
            <a:avLst/>
          </a:prstGeom>
          <a:ln>
            <a:noFill/>
          </a:ln>
          <a:effectLst>
            <a:outerShdw blurRad="292100" dist="139700" dir="2700000" algn="tl" rotWithShape="0">
              <a:srgbClr val="333333">
                <a:alpha val="65000"/>
              </a:srgbClr>
            </a:outerShdw>
          </a:effectLst>
        </p:spPr>
      </p:pic>
      <p:sp>
        <p:nvSpPr>
          <p:cNvPr id="43" name="Title 5"/>
          <p:cNvSpPr txBox="1">
            <a:spLocks/>
          </p:cNvSpPr>
          <p:nvPr/>
        </p:nvSpPr>
        <p:spPr bwMode="white">
          <a:xfrm>
            <a:off x="9592954" y="4877544"/>
            <a:ext cx="892236" cy="2492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800" dirty="0" smtClean="0">
                <a:solidFill>
                  <a:schemeClr val="tx1"/>
                </a:solidFill>
                <a:latin typeface="Segoe UI" panose="020B0502040204020203" pitchFamily="34" charset="0"/>
                <a:cs typeface="Segoe UI" panose="020B0502040204020203" pitchFamily="34" charset="0"/>
              </a:rPr>
              <a:t>desktop</a:t>
            </a:r>
            <a:endParaRPr lang="en-US" sz="1800" dirty="0">
              <a:solidFill>
                <a:schemeClr val="tx1"/>
              </a:solidFill>
              <a:latin typeface="Segoe UI" panose="020B0502040204020203" pitchFamily="34" charset="0"/>
              <a:cs typeface="Segoe UI" panose="020B0502040204020203" pitchFamily="34" charset="0"/>
            </a:endParaRPr>
          </a:p>
        </p:txBody>
      </p:sp>
      <p:pic>
        <p:nvPicPr>
          <p:cNvPr id="44" name="Picture 43"/>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8939572" y="2129581"/>
            <a:ext cx="3160773" cy="1776473"/>
          </a:xfrm>
          <a:prstGeom prst="rect">
            <a:avLst/>
          </a:prstGeom>
          <a:ln>
            <a:noFill/>
          </a:ln>
          <a:effectLst>
            <a:outerShdw blurRad="292100" dist="139700" dir="2700000" algn="tl" rotWithShape="0">
              <a:srgbClr val="333333">
                <a:alpha val="65000"/>
              </a:srgbClr>
            </a:outerShdw>
          </a:effectLst>
        </p:spPr>
      </p:pic>
      <p:sp>
        <p:nvSpPr>
          <p:cNvPr id="45" name="Title 5"/>
          <p:cNvSpPr txBox="1">
            <a:spLocks/>
          </p:cNvSpPr>
          <p:nvPr/>
        </p:nvSpPr>
        <p:spPr bwMode="white">
          <a:xfrm>
            <a:off x="959958" y="4877544"/>
            <a:ext cx="720559" cy="2492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800" dirty="0" smtClean="0">
                <a:solidFill>
                  <a:schemeClr val="tx1"/>
                </a:solidFill>
                <a:latin typeface="Segoe UI" panose="020B0502040204020203" pitchFamily="34" charset="0"/>
                <a:cs typeface="Segoe UI" panose="020B0502040204020203" pitchFamily="34" charset="0"/>
              </a:rPr>
              <a:t>phone</a:t>
            </a:r>
            <a:endParaRPr lang="en-US" sz="1800" dirty="0">
              <a:solidFill>
                <a:schemeClr val="tx1"/>
              </a:solidFill>
              <a:latin typeface="Segoe UI" panose="020B0502040204020203" pitchFamily="34" charset="0"/>
              <a:cs typeface="Segoe UI" panose="020B0502040204020203" pitchFamily="34" charset="0"/>
            </a:endParaRPr>
          </a:p>
        </p:txBody>
      </p:sp>
      <p:grpSp>
        <p:nvGrpSpPr>
          <p:cNvPr id="50" name="Group 49"/>
          <p:cNvGrpSpPr/>
          <p:nvPr/>
        </p:nvGrpSpPr>
        <p:grpSpPr>
          <a:xfrm>
            <a:off x="428001" y="4207802"/>
            <a:ext cx="9696910" cy="146664"/>
            <a:chOff x="428001" y="3264757"/>
            <a:chExt cx="9696910" cy="146664"/>
          </a:xfrm>
        </p:grpSpPr>
        <p:cxnSp>
          <p:nvCxnSpPr>
            <p:cNvPr id="51" name="Straight Connector 50"/>
            <p:cNvCxnSpPr/>
            <p:nvPr/>
          </p:nvCxnSpPr>
          <p:spPr>
            <a:xfrm>
              <a:off x="959958" y="3278071"/>
              <a:ext cx="8632996" cy="0"/>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190572"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6115413"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9592956"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959958"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9592954" y="3278071"/>
              <a:ext cx="531957" cy="0"/>
            </a:xfrm>
            <a:prstGeom prst="line">
              <a:avLst/>
            </a:prstGeom>
            <a:ln w="38100">
              <a:solidFill>
                <a:schemeClr val="tx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428001" y="3278071"/>
              <a:ext cx="531957" cy="0"/>
            </a:xfrm>
            <a:prstGeom prst="line">
              <a:avLst/>
            </a:prstGeom>
            <a:ln w="38100">
              <a:solidFill>
                <a:schemeClr val="tx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grpSp>
      <p:sp>
        <p:nvSpPr>
          <p:cNvPr id="58" name="Title 5"/>
          <p:cNvSpPr txBox="1">
            <a:spLocks/>
          </p:cNvSpPr>
          <p:nvPr/>
        </p:nvSpPr>
        <p:spPr bwMode="white">
          <a:xfrm>
            <a:off x="2830292" y="4440069"/>
            <a:ext cx="720559" cy="2215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600" dirty="0" smtClean="0">
                <a:solidFill>
                  <a:schemeClr val="tx1">
                    <a:lumMod val="50000"/>
                  </a:schemeClr>
                </a:solidFill>
                <a:latin typeface="Segoe UI" panose="020B0502040204020203" pitchFamily="34" charset="0"/>
                <a:cs typeface="Segoe UI" panose="020B0502040204020203" pitchFamily="34" charset="0"/>
              </a:rPr>
              <a:t>548</a:t>
            </a:r>
            <a:endParaRPr lang="en-US" sz="1600" dirty="0">
              <a:solidFill>
                <a:schemeClr val="tx1">
                  <a:lumMod val="50000"/>
                </a:schemeClr>
              </a:solidFill>
              <a:latin typeface="Segoe UI" panose="020B0502040204020203" pitchFamily="34" charset="0"/>
              <a:cs typeface="Segoe UI" panose="020B0502040204020203" pitchFamily="34" charset="0"/>
            </a:endParaRPr>
          </a:p>
        </p:txBody>
      </p:sp>
      <p:sp>
        <p:nvSpPr>
          <p:cNvPr id="59" name="Title 5"/>
          <p:cNvSpPr txBox="1">
            <a:spLocks/>
          </p:cNvSpPr>
          <p:nvPr/>
        </p:nvSpPr>
        <p:spPr bwMode="white">
          <a:xfrm>
            <a:off x="5755133" y="4440069"/>
            <a:ext cx="720559" cy="2215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600" dirty="0" smtClean="0">
                <a:solidFill>
                  <a:schemeClr val="tx1">
                    <a:lumMod val="50000"/>
                  </a:schemeClr>
                </a:solidFill>
                <a:latin typeface="Segoe UI" panose="020B0502040204020203" pitchFamily="34" charset="0"/>
                <a:cs typeface="Segoe UI" panose="020B0502040204020203" pitchFamily="34" charset="0"/>
              </a:rPr>
              <a:t>720</a:t>
            </a:r>
            <a:endParaRPr lang="en-US" sz="1400" dirty="0">
              <a:solidFill>
                <a:schemeClr val="tx1">
                  <a:lumMod val="50000"/>
                </a:schemeClr>
              </a:solidFill>
              <a:latin typeface="Segoe UI" panose="020B0502040204020203" pitchFamily="34" charset="0"/>
              <a:cs typeface="Segoe UI" panose="020B0502040204020203" pitchFamily="34" charset="0"/>
            </a:endParaRPr>
          </a:p>
        </p:txBody>
      </p:sp>
      <p:sp>
        <p:nvSpPr>
          <p:cNvPr id="60" name="Title 5"/>
          <p:cNvSpPr txBox="1">
            <a:spLocks/>
          </p:cNvSpPr>
          <p:nvPr/>
        </p:nvSpPr>
        <p:spPr bwMode="white">
          <a:xfrm>
            <a:off x="9232674" y="4440069"/>
            <a:ext cx="720559" cy="2215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600" dirty="0" smtClean="0">
                <a:solidFill>
                  <a:schemeClr val="tx1">
                    <a:lumMod val="50000"/>
                  </a:schemeClr>
                </a:solidFill>
                <a:latin typeface="Segoe UI" panose="020B0502040204020203" pitchFamily="34" charset="0"/>
                <a:cs typeface="Segoe UI" panose="020B0502040204020203" pitchFamily="34" charset="0"/>
              </a:rPr>
              <a:t>1024</a:t>
            </a:r>
            <a:endParaRPr lang="en-US" sz="1400" dirty="0">
              <a:solidFill>
                <a:schemeClr val="tx1">
                  <a:lumMod val="50000"/>
                </a:schemeClr>
              </a:solidFill>
              <a:latin typeface="Segoe UI" panose="020B0502040204020203" pitchFamily="34" charset="0"/>
              <a:cs typeface="Segoe UI" panose="020B0502040204020203" pitchFamily="34" charset="0"/>
            </a:endParaRPr>
          </a:p>
        </p:txBody>
      </p:sp>
      <p:sp>
        <p:nvSpPr>
          <p:cNvPr id="61" name="Title 5"/>
          <p:cNvSpPr txBox="1">
            <a:spLocks/>
          </p:cNvSpPr>
          <p:nvPr/>
        </p:nvSpPr>
        <p:spPr bwMode="white">
          <a:xfrm>
            <a:off x="646171" y="4440069"/>
            <a:ext cx="627573" cy="2215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600" dirty="0" smtClean="0">
                <a:solidFill>
                  <a:schemeClr val="tx1">
                    <a:lumMod val="50000"/>
                  </a:schemeClr>
                </a:solidFill>
                <a:latin typeface="Segoe UI" panose="020B0502040204020203" pitchFamily="34" charset="0"/>
                <a:cs typeface="Segoe UI" panose="020B0502040204020203" pitchFamily="34" charset="0"/>
              </a:rPr>
              <a:t>320</a:t>
            </a:r>
            <a:endParaRPr lang="en-US" sz="1600" dirty="0">
              <a:solidFill>
                <a:schemeClr val="tx1">
                  <a:lumMod val="50000"/>
                </a:schemeClr>
              </a:solidFill>
              <a:latin typeface="Segoe UI" panose="020B0502040204020203" pitchFamily="34" charset="0"/>
              <a:cs typeface="Segoe UI" panose="020B0502040204020203" pitchFamily="34" charset="0"/>
            </a:endParaRPr>
          </a:p>
        </p:txBody>
      </p:sp>
      <p:sp>
        <p:nvSpPr>
          <p:cNvPr id="62" name="Title 5"/>
          <p:cNvSpPr txBox="1">
            <a:spLocks/>
          </p:cNvSpPr>
          <p:nvPr/>
        </p:nvSpPr>
        <p:spPr bwMode="white">
          <a:xfrm>
            <a:off x="421201" y="4479713"/>
            <a:ext cx="244771" cy="1661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200" dirty="0" err="1" smtClean="0">
                <a:solidFill>
                  <a:schemeClr val="tx1">
                    <a:lumMod val="50000"/>
                  </a:schemeClr>
                </a:solidFill>
                <a:latin typeface="Segoe UI" panose="020B0502040204020203" pitchFamily="34" charset="0"/>
                <a:cs typeface="Segoe UI" panose="020B0502040204020203" pitchFamily="34" charset="0"/>
              </a:rPr>
              <a:t>epx</a:t>
            </a:r>
            <a:endParaRPr lang="en-US" sz="1000" dirty="0">
              <a:solidFill>
                <a:schemeClr val="tx1">
                  <a:lumMod val="50000"/>
                </a:schemeClr>
              </a:solidFill>
              <a:latin typeface="Segoe UI" panose="020B0502040204020203" pitchFamily="34" charset="0"/>
              <a:cs typeface="Segoe UI" panose="020B0502040204020203" pitchFamily="34" charset="0"/>
            </a:endParaRPr>
          </a:p>
        </p:txBody>
      </p:sp>
      <p:cxnSp>
        <p:nvCxnSpPr>
          <p:cNvPr id="63" name="Straight Connector 62"/>
          <p:cNvCxnSpPr/>
          <p:nvPr/>
        </p:nvCxnSpPr>
        <p:spPr>
          <a:xfrm>
            <a:off x="959958" y="4787528"/>
            <a:ext cx="5021742" cy="0"/>
          </a:xfrm>
          <a:prstGeom prst="line">
            <a:avLst/>
          </a:prstGeom>
          <a:ln>
            <a:tailEnd type="triangle"/>
          </a:ln>
        </p:spPr>
        <p:style>
          <a:lnRef idx="3">
            <a:schemeClr val="dk1"/>
          </a:lnRef>
          <a:fillRef idx="0">
            <a:schemeClr val="dk1"/>
          </a:fillRef>
          <a:effectRef idx="2">
            <a:schemeClr val="dk1"/>
          </a:effectRef>
          <a:fontRef idx="minor">
            <a:schemeClr val="tx1"/>
          </a:fontRef>
        </p:style>
      </p:cxnSp>
      <p:cxnSp>
        <p:nvCxnSpPr>
          <p:cNvPr id="64" name="Straight Connector 63"/>
          <p:cNvCxnSpPr/>
          <p:nvPr/>
        </p:nvCxnSpPr>
        <p:spPr>
          <a:xfrm>
            <a:off x="6115412" y="4787528"/>
            <a:ext cx="3381013" cy="0"/>
          </a:xfrm>
          <a:prstGeom prst="line">
            <a:avLst/>
          </a:prstGeom>
          <a:ln>
            <a:tailEnd type="triangle"/>
          </a:ln>
        </p:spPr>
        <p:style>
          <a:lnRef idx="3">
            <a:schemeClr val="dk1"/>
          </a:lnRef>
          <a:fillRef idx="0">
            <a:schemeClr val="dk1"/>
          </a:fillRef>
          <a:effectRef idx="2">
            <a:schemeClr val="dk1"/>
          </a:effectRef>
          <a:fontRef idx="minor">
            <a:schemeClr val="tx1"/>
          </a:fontRef>
        </p:style>
      </p:cxnSp>
      <p:cxnSp>
        <p:nvCxnSpPr>
          <p:cNvPr id="65" name="Straight Connector 64"/>
          <p:cNvCxnSpPr/>
          <p:nvPr/>
        </p:nvCxnSpPr>
        <p:spPr>
          <a:xfrm>
            <a:off x="9592954" y="4787528"/>
            <a:ext cx="1055996" cy="0"/>
          </a:xfrm>
          <a:prstGeom prst="line">
            <a:avLst/>
          </a:prstGeom>
          <a:ln>
            <a:tailEnd type="triangle"/>
          </a:ln>
        </p:spPr>
        <p:style>
          <a:lnRef idx="3">
            <a:schemeClr val="dk1"/>
          </a:lnRef>
          <a:fillRef idx="0">
            <a:schemeClr val="dk1"/>
          </a:fillRef>
          <a:effectRef idx="2">
            <a:schemeClr val="dk1"/>
          </a:effectRef>
          <a:fontRef idx="minor">
            <a:schemeClr val="tx1"/>
          </a:fontRef>
        </p:style>
      </p:cxnSp>
      <p:pic>
        <p:nvPicPr>
          <p:cNvPr id="66" name="Picture 65"/>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959958" y="3045990"/>
            <a:ext cx="483832" cy="860314"/>
          </a:xfrm>
          <a:prstGeom prst="rect">
            <a:avLst/>
          </a:prstGeom>
          <a:ln>
            <a:noFill/>
          </a:ln>
          <a:effectLst>
            <a:outerShdw blurRad="292100" dist="139700" dir="2700000" algn="tl" rotWithShape="0">
              <a:srgbClr val="333333">
                <a:alpha val="65000"/>
              </a:srgbClr>
            </a:outerShdw>
          </a:effectLst>
        </p:spPr>
      </p:pic>
      <p:pic>
        <p:nvPicPr>
          <p:cNvPr id="67" name="Picture 66"/>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3190570" y="2868722"/>
            <a:ext cx="581329" cy="103428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99533668"/>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Demo: Calculator</a:t>
            </a:r>
            <a:endParaRPr lang="en-US" dirty="0"/>
          </a:p>
        </p:txBody>
      </p:sp>
      <p:sp>
        <p:nvSpPr>
          <p:cNvPr id="2" name="Text Placeholder 1"/>
          <p:cNvSpPr>
            <a:spLocks noGrp="1"/>
          </p:cNvSpPr>
          <p:nvPr>
            <p:ph type="body" sz="quarter" idx="12"/>
          </p:nvPr>
        </p:nvSpPr>
        <p:spPr/>
        <p:txBody>
          <a:bodyPr/>
          <a:lstStyle/>
          <a:p>
            <a:endParaRPr lang="en-GB"/>
          </a:p>
        </p:txBody>
      </p:sp>
      <p:sp>
        <p:nvSpPr>
          <p:cNvPr id="5" name="Text Placeholder 4"/>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950563448"/>
      </p:ext>
    </p:extLst>
  </p:cSld>
  <p:clrMapOvr>
    <a:masterClrMapping/>
  </p:clrMapOvr>
  <mc:AlternateContent xmlns:mc="http://schemas.openxmlformats.org/markup-compatibility/2006" xmlns:p14="http://schemas.microsoft.com/office/powerpoint/2010/main">
    <mc:Choice Requires="p14">
      <p:transition spd="slow" p14:dur="1400">
        <p14:revea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2.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3.xml><?xml version="1.0" encoding="utf-8"?>
<a:theme xmlns:a="http://schemas.openxmlformats.org/drawingml/2006/main" name="BUILD WHITE TEMPLATE">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49F2FD16-922B-4720-BA86-EE1768600449}"/>
    </a:ext>
  </a:extLst>
</a:theme>
</file>

<file path=ppt/theme/theme4.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989475B9-DB6C-4EAF-8622-952BB3581377}" vid="{3DC98DF2-15D7-439F-8B72-0561DF431F48}"/>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1524</Words>
  <Application>Microsoft Office PowerPoint</Application>
  <PresentationFormat>Widescreen</PresentationFormat>
  <Paragraphs>109</Paragraphs>
  <Slides>15</Slides>
  <Notes>12</Notes>
  <HiddenSlides>0</HiddenSlides>
  <MMClips>1</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15</vt:i4>
      </vt:variant>
    </vt:vector>
  </HeadingPairs>
  <TitlesOfParts>
    <vt:vector size="29" baseType="lpstr">
      <vt:lpstr>Microsoft JhengHei</vt:lpstr>
      <vt:lpstr>Arial</vt:lpstr>
      <vt:lpstr>Avenir LT Pro 45 Book</vt:lpstr>
      <vt:lpstr>Calibri</vt:lpstr>
      <vt:lpstr>Consolas</vt:lpstr>
      <vt:lpstr>ＭＳ Ｐゴシック</vt:lpstr>
      <vt:lpstr>Segoe UI</vt:lpstr>
      <vt:lpstr>Segoe UI Light</vt:lpstr>
      <vt:lpstr>Segoe UI Semilight</vt:lpstr>
      <vt:lpstr>Wingdings</vt:lpstr>
      <vt:lpstr>BUILD CHARCOAL BACKGROUND</vt:lpstr>
      <vt:lpstr>1_BUILD CHARCOAL BACKGROUND</vt:lpstr>
      <vt:lpstr>BUILD WHITE TEMPLATE</vt:lpstr>
      <vt:lpstr>5-30629_Build_Template_WHITE</vt:lpstr>
      <vt:lpstr>Adapting UI to different screens Windows 10 Developer Workshop</vt:lpstr>
      <vt:lpstr>Scaling algorithm</vt:lpstr>
      <vt:lpstr>PowerPoint Presentation</vt:lpstr>
      <vt:lpstr>Effective pixel</vt:lpstr>
      <vt:lpstr>Ignore scale, resolution, &amp; dpi. Design in Effective Pixels  XAML is already in Effective Pixels</vt:lpstr>
      <vt:lpstr>What am I designing?</vt:lpstr>
      <vt:lpstr>Planning your design</vt:lpstr>
      <vt:lpstr>Snap points</vt:lpstr>
      <vt:lpstr>Demo: Calculator</vt:lpstr>
      <vt:lpstr>Design Techniques for Adaptive UI</vt:lpstr>
      <vt:lpstr>Use standard responsive/adaptive design techniques</vt:lpstr>
      <vt:lpstr>Adaptive design</vt:lpstr>
      <vt:lpstr>Tailored design</vt:lpstr>
      <vt:lpstr>Lab 3:  Building an Adaptive UI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2015-08-17T14:59:48Z</dcterms:created>
  <dcterms:modified xsi:type="dcterms:W3CDTF">2015-09-11T13:20:25Z</dcterms:modified>
</cp:coreProperties>
</file>

<file path=docProps/thumbnail.jpeg>
</file>